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475" r:id="rId2"/>
    <p:sldId id="485" r:id="rId3"/>
    <p:sldId id="540" r:id="rId4"/>
    <p:sldId id="587" r:id="rId5"/>
    <p:sldId id="588" r:id="rId6"/>
    <p:sldId id="589" r:id="rId7"/>
    <p:sldId id="590" r:id="rId8"/>
    <p:sldId id="491" r:id="rId9"/>
    <p:sldId id="503" r:id="rId10"/>
    <p:sldId id="489" r:id="rId11"/>
    <p:sldId id="488" r:id="rId12"/>
    <p:sldId id="584" r:id="rId13"/>
    <p:sldId id="583" r:id="rId14"/>
    <p:sldId id="493" r:id="rId15"/>
    <p:sldId id="577" r:id="rId16"/>
    <p:sldId id="569" r:id="rId17"/>
    <p:sldId id="494" r:id="rId18"/>
    <p:sldId id="500" r:id="rId19"/>
    <p:sldId id="495" r:id="rId20"/>
    <p:sldId id="570" r:id="rId21"/>
    <p:sldId id="572" r:id="rId22"/>
    <p:sldId id="576" r:id="rId23"/>
    <p:sldId id="520" r:id="rId24"/>
    <p:sldId id="499" r:id="rId25"/>
    <p:sldId id="581" r:id="rId26"/>
    <p:sldId id="496" r:id="rId27"/>
    <p:sldId id="497" r:id="rId28"/>
    <p:sldId id="519" r:id="rId29"/>
    <p:sldId id="518" r:id="rId30"/>
    <p:sldId id="498" r:id="rId31"/>
    <p:sldId id="571" r:id="rId32"/>
    <p:sldId id="501" r:id="rId33"/>
    <p:sldId id="586" r:id="rId34"/>
    <p:sldId id="580" r:id="rId35"/>
    <p:sldId id="579" r:id="rId36"/>
    <p:sldId id="502" r:id="rId37"/>
    <p:sldId id="522" r:id="rId38"/>
    <p:sldId id="521" r:id="rId39"/>
    <p:sldId id="523" r:id="rId40"/>
    <p:sldId id="578" r:id="rId41"/>
    <p:sldId id="504" r:id="rId42"/>
    <p:sldId id="541" r:id="rId43"/>
    <p:sldId id="524" r:id="rId44"/>
    <p:sldId id="562" r:id="rId45"/>
    <p:sldId id="563" r:id="rId46"/>
    <p:sldId id="564" r:id="rId47"/>
    <p:sldId id="585" r:id="rId48"/>
    <p:sldId id="565" r:id="rId49"/>
    <p:sldId id="566" r:id="rId50"/>
    <p:sldId id="574" r:id="rId51"/>
    <p:sldId id="567" r:id="rId52"/>
    <p:sldId id="573" r:id="rId53"/>
    <p:sldId id="575" r:id="rId54"/>
    <p:sldId id="568" r:id="rId55"/>
    <p:sldId id="582" r:id="rId56"/>
    <p:sldId id="538" r:id="rId57"/>
    <p:sldId id="542" r:id="rId58"/>
    <p:sldId id="543" r:id="rId59"/>
    <p:sldId id="544" r:id="rId60"/>
    <p:sldId id="545" r:id="rId61"/>
    <p:sldId id="546" r:id="rId62"/>
    <p:sldId id="547" r:id="rId63"/>
    <p:sldId id="548" r:id="rId64"/>
    <p:sldId id="549" r:id="rId65"/>
    <p:sldId id="550" r:id="rId66"/>
    <p:sldId id="551" r:id="rId67"/>
    <p:sldId id="552" r:id="rId68"/>
    <p:sldId id="553" r:id="rId69"/>
    <p:sldId id="554" r:id="rId70"/>
    <p:sldId id="555" r:id="rId71"/>
    <p:sldId id="556" r:id="rId72"/>
    <p:sldId id="557" r:id="rId73"/>
    <p:sldId id="558" r:id="rId74"/>
    <p:sldId id="559" r:id="rId75"/>
    <p:sldId id="560" r:id="rId76"/>
    <p:sldId id="561" r:id="rId77"/>
    <p:sldId id="539" r:id="rId78"/>
    <p:sldId id="529" r:id="rId79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540"/>
            <p14:sldId id="587"/>
            <p14:sldId id="588"/>
            <p14:sldId id="589"/>
            <p14:sldId id="590"/>
            <p14:sldId id="491"/>
            <p14:sldId id="503"/>
            <p14:sldId id="489"/>
            <p14:sldId id="488"/>
            <p14:sldId id="584"/>
            <p14:sldId id="583"/>
            <p14:sldId id="493"/>
            <p14:sldId id="577"/>
            <p14:sldId id="569"/>
            <p14:sldId id="494"/>
            <p14:sldId id="500"/>
            <p14:sldId id="495"/>
            <p14:sldId id="570"/>
            <p14:sldId id="572"/>
            <p14:sldId id="576"/>
            <p14:sldId id="520"/>
            <p14:sldId id="499"/>
            <p14:sldId id="581"/>
            <p14:sldId id="496"/>
            <p14:sldId id="497"/>
            <p14:sldId id="519"/>
            <p14:sldId id="518"/>
            <p14:sldId id="498"/>
            <p14:sldId id="571"/>
            <p14:sldId id="501"/>
            <p14:sldId id="586"/>
            <p14:sldId id="580"/>
            <p14:sldId id="579"/>
            <p14:sldId id="502"/>
            <p14:sldId id="522"/>
            <p14:sldId id="521"/>
            <p14:sldId id="523"/>
            <p14:sldId id="578"/>
            <p14:sldId id="504"/>
            <p14:sldId id="541"/>
            <p14:sldId id="524"/>
            <p14:sldId id="562"/>
            <p14:sldId id="563"/>
            <p14:sldId id="564"/>
            <p14:sldId id="585"/>
            <p14:sldId id="565"/>
            <p14:sldId id="566"/>
            <p14:sldId id="574"/>
            <p14:sldId id="567"/>
            <p14:sldId id="573"/>
            <p14:sldId id="575"/>
            <p14:sldId id="568"/>
            <p14:sldId id="582"/>
            <p14:sldId id="538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39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8ADC48-9B3B-EFE8-4138-8BB91B5766FB}" name="만규 장" initials="만장" userId="1a8c5d1199aa89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8000"/>
    <a:srgbClr val="FF00FF"/>
    <a:srgbClr val="FF66FF"/>
    <a:srgbClr val="0000FF"/>
    <a:srgbClr val="FFCCFF"/>
    <a:srgbClr val="FF9933"/>
    <a:srgbClr val="FFCCCC"/>
    <a:srgbClr val="FF99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>
        <p:scale>
          <a:sx n="125" d="100"/>
          <a:sy n="125" d="100"/>
        </p:scale>
        <p:origin x="270" y="-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solidFill>
            <a:schemeClr val="bg1"/>
          </a:solidFill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69313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물량</a:t>
            </a:r>
            <a:r>
              <a:rPr lang="en-US" altLang="ko-KR" sz="1300" dirty="0">
                <a:latin typeface="+mn-ea"/>
              </a:rPr>
              <a:t>Param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8030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각</a:t>
            </a:r>
            <a:r>
              <a:rPr lang="en-US" altLang="ko-KR" sz="1300" dirty="0">
                <a:latin typeface="+mn-ea"/>
              </a:rPr>
              <a:t> Category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각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패밀리 타입 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WMcode </a:t>
            </a:r>
            <a:r>
              <a:rPr lang="ko-KR" altLang="en-US" dirty="0">
                <a:latin typeface="+mn-ea"/>
                <a:ea typeface="+mn-ea"/>
              </a:rPr>
              <a:t>별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산출 식 및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산출수식 약자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</a:t>
            </a:r>
            <a:endParaRPr lang="en-US" altLang="ko-KR" sz="1138" dirty="0">
              <a:latin typeface="+mn-ea"/>
              <a:ea typeface="+mn-ea"/>
            </a:endParaRPr>
          </a:p>
          <a:p>
            <a:r>
              <a:rPr lang="ko-KR" altLang="en-US" sz="1138" dirty="0">
                <a:latin typeface="+mn-ea"/>
                <a:ea typeface="+mn-ea"/>
              </a:rPr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 별 값 </a:t>
            </a:r>
            <a:r>
              <a:rPr lang="en-US" altLang="ko-KR" sz="1138" dirty="0">
                <a:latin typeface="+mn-ea"/>
                <a:ea typeface="+mn-ea"/>
              </a:rPr>
              <a:t>1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>
                <a:latin typeface="+mn-ea"/>
                <a:ea typeface="+mn-ea"/>
              </a:rPr>
              <a:t>매개변수 단순 대입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 산출수식 약자 별 값 </a:t>
            </a:r>
            <a:r>
              <a:rPr lang="en-US" altLang="ko-KR" sz="1138" dirty="0">
                <a:latin typeface="+mn-ea"/>
                <a:ea typeface="+mn-ea"/>
              </a:rPr>
              <a:t>2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 err="1">
                <a:latin typeface="+mn-ea"/>
                <a:ea typeface="+mn-ea"/>
              </a:rPr>
              <a:t>토공량</a:t>
            </a:r>
            <a:r>
              <a:rPr lang="ko-KR" altLang="en-US" sz="1138" dirty="0">
                <a:latin typeface="+mn-ea"/>
                <a:ea typeface="+mn-ea"/>
              </a:rPr>
              <a:t> 계산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 확정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각 패밀리 타입 별</a:t>
            </a:r>
            <a:r>
              <a:rPr lang="en-US" altLang="ko-KR" sz="1138" dirty="0">
                <a:latin typeface="+mn-ea"/>
                <a:ea typeface="+mn-ea"/>
              </a:rPr>
              <a:t>, WMcode</a:t>
            </a:r>
            <a:r>
              <a:rPr lang="ko-KR" altLang="en-US" sz="1138" dirty="0">
                <a:latin typeface="+mn-ea"/>
                <a:ea typeface="+mn-ea"/>
              </a:rPr>
              <a:t> 별 물량으로 합산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+mn-ea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029982"/>
            <a:ext cx="2984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산출근거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_Family List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FF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각 카테고리 시트 별 타입 별 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해당 건물의 열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과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70888" cy="59926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건물 별 산출근거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rgbClr val="FF00FF"/>
                </a:solidFill>
                <a:latin typeface="+mn-ea"/>
              </a:rPr>
              <a:t>다른 이름으로 저장</a:t>
            </a:r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)</a:t>
            </a:r>
            <a:endParaRPr lang="ko-KR" altLang="en-US" sz="800" dirty="0">
              <a:solidFill>
                <a:srgbClr val="FF00FF"/>
              </a:solidFill>
              <a:latin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68371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72675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신규 생성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or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덮어쓰기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2210071" y="927039"/>
            <a:ext cx="540000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</a:t>
            </a:r>
            <a:r>
              <a:rPr lang="ko-KR" altLang="en-US" sz="1463" b="1" dirty="0">
                <a:latin typeface="+mn-ea"/>
              </a:rPr>
              <a:t>참고</a:t>
            </a:r>
            <a:r>
              <a:rPr lang="en-US" altLang="ko-KR" sz="1463" b="1" dirty="0">
                <a:latin typeface="+mn-ea"/>
              </a:rPr>
              <a:t>. Revit-Dynamo </a:t>
            </a:r>
            <a:r>
              <a:rPr lang="ko-KR" altLang="en-US" sz="1463" b="1" dirty="0">
                <a:latin typeface="+mn-ea"/>
              </a:rPr>
              <a:t>물량산출 수행 세부 </a:t>
            </a:r>
            <a:r>
              <a:rPr lang="en-US" altLang="ko-KR" sz="1463" b="1" dirty="0">
                <a:latin typeface="+mn-ea"/>
              </a:rPr>
              <a:t>Process </a:t>
            </a:r>
            <a:r>
              <a:rPr lang="ko-KR" altLang="en-US" sz="1463" b="1" dirty="0">
                <a:latin typeface="+mn-ea"/>
              </a:rPr>
              <a:t>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-&gt; Revit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75B744-3204-F738-0A61-7130F8258443}"/>
              </a:ext>
            </a:extLst>
          </p:cNvPr>
          <p:cNvSpPr/>
          <p:nvPr/>
        </p:nvSpPr>
        <p:spPr>
          <a:xfrm rot="5400000">
            <a:off x="5941114" y="2345824"/>
            <a:ext cx="367938" cy="24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조합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9293D-3843-11FD-A364-33BC3CAF739A}"/>
              </a:ext>
            </a:extLst>
          </p:cNvPr>
          <p:cNvSpPr txBox="1"/>
          <p:nvPr/>
        </p:nvSpPr>
        <p:spPr>
          <a:xfrm>
            <a:off x="3118843" y="2726719"/>
            <a:ext cx="2421346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+mn-ea"/>
                <a:ea typeface="+mn-ea"/>
              </a:rPr>
              <a:t>Revit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부재별</a:t>
            </a:r>
            <a:r>
              <a:rPr lang="ko-KR" altLang="en-US" sz="1000" dirty="0">
                <a:latin typeface="+mn-ea"/>
                <a:ea typeface="+mn-ea"/>
              </a:rPr>
              <a:t> 형상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치수 데이터 정리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B44D33-77D0-2535-8D62-455A7F706099}"/>
              </a:ext>
            </a:extLst>
          </p:cNvPr>
          <p:cNvCxnSpPr>
            <a:cxnSpLocks/>
          </p:cNvCxnSpPr>
          <p:nvPr/>
        </p:nvCxnSpPr>
        <p:spPr>
          <a:xfrm flipV="1">
            <a:off x="5556179" y="2806512"/>
            <a:ext cx="381708" cy="1679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598012" y="2868791"/>
            <a:ext cx="1224118" cy="3174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>
                <a:latin typeface="+mn-ea"/>
                <a:ea typeface="+mn-ea"/>
              </a:rPr>
              <a:t>Revit </a:t>
            </a:r>
            <a:r>
              <a:rPr lang="ko-KR" altLang="en-US" sz="1463" dirty="0">
                <a:latin typeface="+mn-ea"/>
                <a:ea typeface="+mn-ea"/>
              </a:rPr>
              <a:t>모델링</a:t>
            </a: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chemeClr val="accent6">
                <a:lumMod val="50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20DC92-D9D6-A8A1-74C4-6FC83F990261}"/>
              </a:ext>
            </a:extLst>
          </p:cNvPr>
          <p:cNvGrpSpPr/>
          <p:nvPr/>
        </p:nvGrpSpPr>
        <p:grpSpPr>
          <a:xfrm>
            <a:off x="387777" y="1623168"/>
            <a:ext cx="3333074" cy="2862343"/>
            <a:chOff x="5578843" y="1343557"/>
            <a:chExt cx="3333074" cy="28623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BF910D-E9F9-A246-B81E-85F6255E95E5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7D94E24-441D-B18E-FD9A-EF91397904B2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5968E2-150F-ADE3-8A2D-BF32BB03A81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A193E17-2511-3AA7-425B-26605AE4E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8B61B1-2B85-D951-0AAA-6FECD65F0715}"/>
              </a:ext>
            </a:extLst>
          </p:cNvPr>
          <p:cNvSpPr txBox="1"/>
          <p:nvPr/>
        </p:nvSpPr>
        <p:spPr>
          <a:xfrm>
            <a:off x="3737826" y="1626187"/>
            <a:ext cx="5892237" cy="25987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Revit </a:t>
            </a:r>
            <a:r>
              <a:rPr lang="ko-KR" altLang="en-US" sz="1100" dirty="0"/>
              <a:t>내의 모든 부재는</a:t>
            </a:r>
            <a:r>
              <a:rPr lang="en-US" altLang="ko-KR" sz="1100" dirty="0"/>
              <a:t> </a:t>
            </a:r>
            <a:r>
              <a:rPr lang="ko-KR" altLang="en-US" sz="1100" dirty="0"/>
              <a:t>특정 카테고리와 패밀리 타입 정보를 갖고 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카테고리는 건축 부재들의 역할 중 큰 범주로 나누어 지며</a:t>
            </a:r>
            <a:r>
              <a:rPr lang="en-US" altLang="ko-KR" sz="1100" dirty="0"/>
              <a:t>,( </a:t>
            </a:r>
            <a:r>
              <a:rPr lang="ko-KR" altLang="en-US" sz="1100" dirty="0"/>
              <a:t>기둥</a:t>
            </a:r>
            <a:r>
              <a:rPr lang="en-US" altLang="ko-KR" sz="1100" dirty="0"/>
              <a:t>, </a:t>
            </a:r>
            <a:r>
              <a:rPr lang="ko-KR" altLang="en-US" sz="1100" dirty="0"/>
              <a:t>보</a:t>
            </a:r>
            <a:r>
              <a:rPr lang="en-US" altLang="ko-KR" sz="1100" dirty="0"/>
              <a:t>, </a:t>
            </a:r>
            <a:r>
              <a:rPr lang="ko-KR" altLang="en-US" sz="1100" dirty="0"/>
              <a:t>슬라브 등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패밀리 타입은 그 범주 중</a:t>
            </a:r>
            <a:r>
              <a:rPr lang="en-US" altLang="ko-KR" sz="1100" dirty="0"/>
              <a:t>,</a:t>
            </a:r>
            <a:r>
              <a:rPr lang="ko-KR" altLang="en-US" sz="1100" dirty="0"/>
              <a:t> 공법이나 단면 종류에 따라 나누어지고</a:t>
            </a:r>
            <a:r>
              <a:rPr lang="en-US" altLang="ko-KR" sz="1100" dirty="0"/>
              <a:t>, </a:t>
            </a:r>
            <a:r>
              <a:rPr lang="ko-KR" altLang="en-US" sz="1100" dirty="0"/>
              <a:t>패밀리 타입의 </a:t>
            </a:r>
            <a:r>
              <a:rPr lang="en-US" altLang="ko-KR" sz="1100" dirty="0"/>
              <a:t>“</a:t>
            </a:r>
            <a:r>
              <a:rPr lang="ko-KR" altLang="en-US" sz="1100" dirty="0"/>
              <a:t>이름</a:t>
            </a:r>
            <a:r>
              <a:rPr lang="en-US" altLang="ko-KR" sz="1100" dirty="0"/>
              <a:t>”</a:t>
            </a:r>
            <a:r>
              <a:rPr lang="ko-KR" altLang="en-US" sz="1100" dirty="0"/>
              <a:t>은</a:t>
            </a:r>
            <a:r>
              <a:rPr lang="en-US" altLang="ko-KR" sz="1100" dirty="0"/>
              <a:t> Revit</a:t>
            </a:r>
            <a:r>
              <a:rPr lang="ko-KR" altLang="en-US" sz="1100" dirty="0"/>
              <a:t> 모델링의 정보와 </a:t>
            </a:r>
            <a:r>
              <a:rPr lang="en-US" altLang="ko-KR" sz="1100" dirty="0"/>
              <a:t>Excel</a:t>
            </a:r>
            <a:r>
              <a:rPr lang="ko-KR" altLang="en-US" sz="1100" dirty="0"/>
              <a:t>로 작성된 패밀리 리스트의 정보를 짝지어주는 매개의 역할을 하게 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따라서 물량 산출의 대상이 되는 패밀리 타입은 </a:t>
            </a:r>
            <a:r>
              <a:rPr lang="en-US" altLang="ko-KR" sz="1100" dirty="0"/>
              <a:t>HEC </a:t>
            </a:r>
            <a:r>
              <a:rPr lang="ko-KR" altLang="en-US" sz="1100" dirty="0"/>
              <a:t>플랜트 건축설계팀의 명명 규칙에 따라 이름 붙여져야 하며</a:t>
            </a:r>
            <a:r>
              <a:rPr lang="en-US" altLang="ko-KR" sz="1100" dirty="0"/>
              <a:t>, Revit</a:t>
            </a:r>
            <a:r>
              <a:rPr lang="ko-KR" altLang="en-US" sz="1100" dirty="0"/>
              <a:t>과 패밀리 리스트 양 측에 동일한 이름으로 기재 되어야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4A3232-1596-2626-28A1-EBE12927016B}"/>
              </a:ext>
            </a:extLst>
          </p:cNvPr>
          <p:cNvSpPr txBox="1"/>
          <p:nvPr/>
        </p:nvSpPr>
        <p:spPr>
          <a:xfrm>
            <a:off x="387020" y="4718939"/>
            <a:ext cx="9243043" cy="5674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다양한 부재들에 대한 검토 용이성을 위해서 패밀리 리스트에는 </a:t>
            </a:r>
            <a:r>
              <a:rPr lang="en-US" altLang="ko-KR" sz="1100" dirty="0"/>
              <a:t>Revit</a:t>
            </a:r>
            <a:r>
              <a:rPr lang="ko-KR" altLang="en-US" sz="1100" dirty="0"/>
              <a:t>의 내부 분류에 따른 </a:t>
            </a:r>
            <a:r>
              <a:rPr lang="en-US" altLang="ko-KR" sz="1100" dirty="0"/>
              <a:t>12</a:t>
            </a:r>
            <a:r>
              <a:rPr lang="ko-KR" altLang="en-US" sz="1100" dirty="0"/>
              <a:t>개 카테고리로 시트를 개별 구성하며</a:t>
            </a:r>
            <a:r>
              <a:rPr lang="en-US" altLang="ko-KR" sz="1100" dirty="0"/>
              <a:t>, </a:t>
            </a:r>
            <a:r>
              <a:rPr lang="ko-KR" altLang="en-US" sz="1100" dirty="0"/>
              <a:t>각 카테고리 시트에는 카테고리에 해당하는 패밀리 타입들을 기재하게 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D81A28D-A192-5010-A4E9-92356FD5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7" y="5519629"/>
            <a:ext cx="9278645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20DC92-D9D6-A8A1-74C4-6FC83F990261}"/>
              </a:ext>
            </a:extLst>
          </p:cNvPr>
          <p:cNvGrpSpPr/>
          <p:nvPr/>
        </p:nvGrpSpPr>
        <p:grpSpPr>
          <a:xfrm>
            <a:off x="387777" y="1623168"/>
            <a:ext cx="3333074" cy="2862343"/>
            <a:chOff x="5578843" y="1343557"/>
            <a:chExt cx="3333074" cy="28623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BF910D-E9F9-A246-B81E-85F6255E95E5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7D94E24-441D-B18E-FD9A-EF91397904B2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5968E2-150F-ADE3-8A2D-BF32BB03A81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A193E17-2511-3AA7-425B-26605AE4E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8B61B1-2B85-D951-0AAA-6FECD65F0715}"/>
              </a:ext>
            </a:extLst>
          </p:cNvPr>
          <p:cNvSpPr txBox="1"/>
          <p:nvPr/>
        </p:nvSpPr>
        <p:spPr>
          <a:xfrm>
            <a:off x="3737826" y="1623168"/>
            <a:ext cx="5892237" cy="3106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하나의 패밀리 타입은 그 객체가 물량 산출하여야 할  </a:t>
            </a:r>
            <a:r>
              <a:rPr lang="en-US" altLang="ko-KR" sz="1100" dirty="0"/>
              <a:t>Work Master Code</a:t>
            </a:r>
            <a:r>
              <a:rPr lang="ko-KR" altLang="en-US" sz="1100" dirty="0"/>
              <a:t>라고 불리는 </a:t>
            </a:r>
            <a:r>
              <a:rPr lang="ko-KR" altLang="en-US" sz="1100" dirty="0" err="1"/>
              <a:t>공종</a:t>
            </a:r>
            <a:r>
              <a:rPr lang="ko-KR" altLang="en-US" sz="1100" dirty="0"/>
              <a:t> 정보를 포함하여야 하며</a:t>
            </a:r>
            <a:r>
              <a:rPr lang="en-US" altLang="ko-KR" sz="1100" dirty="0"/>
              <a:t>, </a:t>
            </a:r>
            <a:r>
              <a:rPr lang="ko-KR" altLang="en-US" sz="1100" dirty="0"/>
              <a:t>정리 양식은 팀 표준 패밀리리스트에 따른다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패밀리 리스트에는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패밀리 타입</a:t>
            </a:r>
            <a:r>
              <a:rPr lang="en-US" altLang="ko-KR" sz="11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해당 패밀리 타입이 산출해야 하는 </a:t>
            </a:r>
            <a:r>
              <a:rPr lang="en-US" altLang="ko-KR" sz="1100" dirty="0"/>
              <a:t>WM</a:t>
            </a:r>
            <a:r>
              <a:rPr lang="ko-KR" altLang="en-US" sz="1100" dirty="0"/>
              <a:t>들</a:t>
            </a:r>
            <a:r>
              <a:rPr lang="en-US" altLang="ko-KR" sz="11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각</a:t>
            </a:r>
            <a:r>
              <a:rPr lang="en-US" altLang="ko-KR" sz="1100" dirty="0"/>
              <a:t> WM 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물량값을</a:t>
            </a:r>
            <a:r>
              <a:rPr lang="ko-KR" altLang="en-US" sz="1100" dirty="0"/>
              <a:t> 계산하기 위한 </a:t>
            </a:r>
            <a:r>
              <a:rPr lang="ko-KR" altLang="en-US" sz="1100" dirty="0" err="1"/>
              <a:t>산출식</a:t>
            </a:r>
            <a:r>
              <a:rPr lang="en-US" altLang="ko-KR" sz="11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산출식에 포함되는 값을 유추하기 위한 매개변수 꾸러미 타입인 </a:t>
            </a:r>
            <a:r>
              <a:rPr lang="en-US" altLang="ko-KR" sz="1100" dirty="0"/>
              <a:t>Q’ty Cal Type Tag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(</a:t>
            </a:r>
            <a:r>
              <a:rPr lang="ko-KR" altLang="en-US" sz="1100" dirty="0"/>
              <a:t>사용자 </a:t>
            </a:r>
            <a:r>
              <a:rPr lang="ko-KR" altLang="en-US" sz="1100" dirty="0" err="1"/>
              <a:t>입력값을</a:t>
            </a:r>
            <a:r>
              <a:rPr lang="ko-KR" altLang="en-US" sz="1100" dirty="0"/>
              <a:t> 포함한 매개변수 정보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가 반드시 정의되어 있어야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26844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22671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내 필수 포함 시트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 산출 툴 실행을 위한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구성 조건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1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+mn-ea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+mn-ea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+mn-ea"/>
                <a:sym typeface="Wingdings" pitchFamily="2" charset="2"/>
              </a:rPr>
              <a:t>: </a:t>
            </a:r>
            <a:r>
              <a:rPr lang="ko-KR" altLang="en-US" sz="1400" b="0" dirty="0">
                <a:latin typeface="+mn-ea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+mn-ea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484758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64475" y="2259106"/>
            <a:ext cx="367987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589266"/>
            <a:ext cx="2919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팀 표준 </a:t>
            </a:r>
            <a:r>
              <a:rPr lang="en-US" altLang="ko-KR" sz="1200" dirty="0"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를 기반으로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프로젝트용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로 수정작업 필요</a:t>
            </a: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BA58DE6F-927E-B69F-032A-3012DF7C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929" y="3582076"/>
            <a:ext cx="1718823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ko-KR" altLang="en-US" sz="1200" dirty="0">
                <a:latin typeface="+mn-ea"/>
                <a:sym typeface="Wingdings" pitchFamily="2" charset="2"/>
              </a:rPr>
              <a:t>통칭</a:t>
            </a:r>
            <a:r>
              <a:rPr lang="en-US" altLang="ko-KR" sz="1200" dirty="0">
                <a:latin typeface="+mn-ea"/>
                <a:sym typeface="Wingdings" pitchFamily="2" charset="2"/>
              </a:rPr>
              <a:t>: </a:t>
            </a:r>
            <a:r>
              <a:rPr lang="ko-KR" altLang="en-US" sz="1200" dirty="0">
                <a:latin typeface="+mn-ea"/>
                <a:sym typeface="Wingdings" pitchFamily="2" charset="2"/>
              </a:rPr>
              <a:t>카테고리 시트</a:t>
            </a:r>
            <a:endParaRPr lang="en-US" altLang="ko-KR" sz="1200" dirty="0"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593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6C7F0A-EE32-D53B-62F4-497DC1363218}"/>
              </a:ext>
            </a:extLst>
          </p:cNvPr>
          <p:cNvSpPr/>
          <p:nvPr/>
        </p:nvSpPr>
        <p:spPr>
          <a:xfrm>
            <a:off x="1127446" y="2830711"/>
            <a:ext cx="4285117" cy="2395110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78D770-6525-40FD-4621-BA1E205BAD91}"/>
              </a:ext>
            </a:extLst>
          </p:cNvPr>
          <p:cNvSpPr/>
          <p:nvPr/>
        </p:nvSpPr>
        <p:spPr>
          <a:xfrm>
            <a:off x="2088777" y="3783197"/>
            <a:ext cx="6190812" cy="1918873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7B6E3-41FC-E1D9-E814-8CC3312EEDF0}"/>
              </a:ext>
            </a:extLst>
          </p:cNvPr>
          <p:cNvSpPr txBox="1"/>
          <p:nvPr/>
        </p:nvSpPr>
        <p:spPr>
          <a:xfrm>
            <a:off x="1219200" y="2889223"/>
            <a:ext cx="268605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  <a:endParaRPr lang="en-US" altLang="ko-KR" sz="1050" dirty="0">
              <a:highlight>
                <a:srgbClr val="C0C0C0"/>
              </a:highlight>
            </a:endParaRPr>
          </a:p>
          <a:p>
            <a:r>
              <a:rPr lang="ko-KR" altLang="en-US" sz="1050" dirty="0">
                <a:highlight>
                  <a:srgbClr val="C0C0C0"/>
                </a:highlight>
              </a:rPr>
              <a:t> </a:t>
            </a:r>
            <a:r>
              <a:rPr lang="en-US" altLang="ko-KR" sz="1050" dirty="0">
                <a:highlight>
                  <a:srgbClr val="C0C0C0"/>
                </a:highlight>
              </a:rPr>
              <a:t>+ </a:t>
            </a:r>
            <a:r>
              <a:rPr lang="ko-KR" altLang="en-US" sz="1050" dirty="0">
                <a:highlight>
                  <a:srgbClr val="C0C0C0"/>
                </a:highlight>
              </a:rPr>
              <a:t>프로젝트 적용 도면화 용 패밀리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812D1-42D6-F1AB-285A-8B404EBFBB13}"/>
              </a:ext>
            </a:extLst>
          </p:cNvPr>
          <p:cNvSpPr txBox="1"/>
          <p:nvPr/>
        </p:nvSpPr>
        <p:spPr>
          <a:xfrm>
            <a:off x="6153335" y="4273335"/>
            <a:ext cx="1555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83375-2713-23D3-1048-B14E993E8971}"/>
              </a:ext>
            </a:extLst>
          </p:cNvPr>
          <p:cNvSpPr txBox="1"/>
          <p:nvPr/>
        </p:nvSpPr>
        <p:spPr>
          <a:xfrm>
            <a:off x="2251509" y="3307813"/>
            <a:ext cx="132036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1</a:t>
            </a:r>
          </a:p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2</a:t>
            </a:r>
            <a:endParaRPr lang="ko-KR" altLang="en-US" sz="105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105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3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4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5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6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7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8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9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10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253382-B76C-527F-5C0F-D03C72479BC4}"/>
              </a:ext>
            </a:extLst>
          </p:cNvPr>
          <p:cNvSpPr txBox="1"/>
          <p:nvPr/>
        </p:nvSpPr>
        <p:spPr>
          <a:xfrm>
            <a:off x="4312647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FF"/>
                </a:solidFill>
              </a:rPr>
              <a:t>Family Type 3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4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5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6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7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8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9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10</a:t>
            </a:r>
            <a:endParaRPr lang="ko-KR" altLang="en-US" sz="1050" b="1" dirty="0">
              <a:solidFill>
                <a:srgbClr val="FF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B1484-5501-F98A-31E4-A5E5548AF655}"/>
              </a:ext>
            </a:extLst>
          </p:cNvPr>
          <p:cNvSpPr txBox="1"/>
          <p:nvPr/>
        </p:nvSpPr>
        <p:spPr>
          <a:xfrm>
            <a:off x="5403850" y="3784445"/>
            <a:ext cx="1320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Family Type 1’</a:t>
            </a:r>
          </a:p>
          <a:p>
            <a:r>
              <a:rPr lang="en-US" altLang="ko-KR" sz="1050" dirty="0">
                <a:solidFill>
                  <a:srgbClr val="FF00FF"/>
                </a:solidFill>
              </a:rPr>
              <a:t>Family Type 2’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65BF74-E3DD-244D-59F0-45C004D2BD45}"/>
              </a:ext>
            </a:extLst>
          </p:cNvPr>
          <p:cNvSpPr txBox="1"/>
          <p:nvPr/>
        </p:nvSpPr>
        <p:spPr>
          <a:xfrm>
            <a:off x="3171799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820371" y="1365993"/>
            <a:ext cx="3463362" cy="69705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872F96-3ADF-D97A-9A63-3DC029EC17D9}"/>
              </a:ext>
            </a:extLst>
          </p:cNvPr>
          <p:cNvSpPr/>
          <p:nvPr/>
        </p:nvSpPr>
        <p:spPr>
          <a:xfrm>
            <a:off x="1079097" y="2755978"/>
            <a:ext cx="4430163" cy="101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AF3DE-3DF8-CDE1-C724-F3CA9659A9E5}"/>
              </a:ext>
            </a:extLst>
          </p:cNvPr>
          <p:cNvSpPr/>
          <p:nvPr/>
        </p:nvSpPr>
        <p:spPr>
          <a:xfrm>
            <a:off x="1079097" y="3683021"/>
            <a:ext cx="997327" cy="1665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C0DE5-3D13-0997-60F7-CEB0E76E2A2A}"/>
              </a:ext>
            </a:extLst>
          </p:cNvPr>
          <p:cNvSpPr txBox="1"/>
          <p:nvPr/>
        </p:nvSpPr>
        <p:spPr>
          <a:xfrm>
            <a:off x="3280863" y="3523646"/>
            <a:ext cx="141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프로젝트</a:t>
            </a:r>
            <a:endParaRPr lang="en-US" altLang="ko-KR" sz="1000" b="1" dirty="0">
              <a:solidFill>
                <a:srgbClr val="0000FF"/>
              </a:solidFill>
              <a:highlight>
                <a:srgbClr val="FFFF00"/>
              </a:highlight>
            </a:endParaRPr>
          </a:p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적용 패밀리 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D1655F-28F0-AFD5-9A82-1F3A5F88021B}"/>
              </a:ext>
            </a:extLst>
          </p:cNvPr>
          <p:cNvSpPr/>
          <p:nvPr/>
        </p:nvSpPr>
        <p:spPr>
          <a:xfrm>
            <a:off x="5427027" y="3727449"/>
            <a:ext cx="3002594" cy="162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FED3A0-BCE6-18C1-3983-94822AD2CBBF}"/>
              </a:ext>
            </a:extLst>
          </p:cNvPr>
          <p:cNvSpPr/>
          <p:nvPr/>
        </p:nvSpPr>
        <p:spPr>
          <a:xfrm>
            <a:off x="1446262" y="5244083"/>
            <a:ext cx="7240538" cy="9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8A3FE-90E4-B8E3-CBE3-20506779185E}"/>
              </a:ext>
            </a:extLst>
          </p:cNvPr>
          <p:cNvSpPr txBox="1"/>
          <p:nvPr/>
        </p:nvSpPr>
        <p:spPr>
          <a:xfrm>
            <a:off x="1620676" y="3404897"/>
            <a:ext cx="160986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Revit </a:t>
            </a:r>
            <a:r>
              <a:rPr lang="ko-KR" altLang="en-US" sz="1200" dirty="0"/>
              <a:t>내 패밀리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548D5-B649-8229-881D-D739B43DD4C9}"/>
              </a:ext>
            </a:extLst>
          </p:cNvPr>
          <p:cNvSpPr txBox="1"/>
          <p:nvPr/>
        </p:nvSpPr>
        <p:spPr>
          <a:xfrm>
            <a:off x="4393828" y="3404896"/>
            <a:ext cx="2448991" cy="276999"/>
          </a:xfrm>
          <a:prstGeom prst="rect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카테고리 별 시트 내 패밀리 타입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695CA3-25F6-6CA1-1BCB-8D7FAAED9CF6}"/>
              </a:ext>
            </a:extLst>
          </p:cNvPr>
          <p:cNvGrpSpPr/>
          <p:nvPr/>
        </p:nvGrpSpPr>
        <p:grpSpPr>
          <a:xfrm>
            <a:off x="1127446" y="2430754"/>
            <a:ext cx="7152143" cy="3271316"/>
            <a:chOff x="1329995" y="2459329"/>
            <a:chExt cx="7152143" cy="32713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6C7F0A-EE32-D53B-62F4-497DC1363218}"/>
                </a:ext>
              </a:extLst>
            </p:cNvPr>
            <p:cNvSpPr/>
            <p:nvPr/>
          </p:nvSpPr>
          <p:spPr>
            <a:xfrm>
              <a:off x="1329995" y="2859286"/>
              <a:ext cx="4285117" cy="2395110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8A3FE-90E4-B8E3-CBE3-20506779185E}"/>
                </a:ext>
              </a:extLst>
            </p:cNvPr>
            <p:cNvSpPr txBox="1"/>
            <p:nvPr/>
          </p:nvSpPr>
          <p:spPr>
            <a:xfrm>
              <a:off x="1329995" y="2459329"/>
              <a:ext cx="160986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Revit </a:t>
              </a:r>
              <a:r>
                <a:rPr lang="ko-KR" altLang="en-US" sz="1200" dirty="0"/>
                <a:t>내 패밀리 타입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78D770-6525-40FD-4621-BA1E205BAD91}"/>
                </a:ext>
              </a:extLst>
            </p:cNvPr>
            <p:cNvSpPr/>
            <p:nvPr/>
          </p:nvSpPr>
          <p:spPr>
            <a:xfrm>
              <a:off x="2291326" y="3811772"/>
              <a:ext cx="6190812" cy="1918873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rgbClr val="FF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548D5-B649-8229-881D-D739B43DD4C9}"/>
                </a:ext>
              </a:extLst>
            </p:cNvPr>
            <p:cNvSpPr txBox="1"/>
            <p:nvPr/>
          </p:nvSpPr>
          <p:spPr>
            <a:xfrm>
              <a:off x="6033146" y="3425630"/>
              <a:ext cx="2448991" cy="276999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카테고리 별 시트 내 패밀리 타입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7B6E3-41FC-E1D9-E814-8CC3312EEDF0}"/>
                </a:ext>
              </a:extLst>
            </p:cNvPr>
            <p:cNvSpPr txBox="1"/>
            <p:nvPr/>
          </p:nvSpPr>
          <p:spPr>
            <a:xfrm>
              <a:off x="1421749" y="2917798"/>
              <a:ext cx="268605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  <a:endParaRPr lang="en-US" altLang="ko-KR" sz="1050" dirty="0">
                <a:highlight>
                  <a:srgbClr val="C0C0C0"/>
                </a:highlight>
              </a:endParaRPr>
            </a:p>
            <a:p>
              <a:r>
                <a:rPr lang="ko-KR" altLang="en-US" sz="1050" dirty="0">
                  <a:highlight>
                    <a:srgbClr val="C0C0C0"/>
                  </a:highlight>
                </a:rPr>
                <a:t> </a:t>
              </a:r>
              <a:r>
                <a:rPr lang="en-US" altLang="ko-KR" sz="1050" dirty="0">
                  <a:highlight>
                    <a:srgbClr val="C0C0C0"/>
                  </a:highlight>
                </a:rPr>
                <a:t>+ </a:t>
              </a:r>
              <a:r>
                <a:rPr lang="ko-KR" altLang="en-US" sz="1050" dirty="0">
                  <a:highlight>
                    <a:srgbClr val="C0C0C0"/>
                  </a:highlight>
                </a:rPr>
                <a:t>프로젝트 적용 도면화 용 패밀리 타입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812D1-42D6-F1AB-285A-8B404EBFBB13}"/>
                </a:ext>
              </a:extLst>
            </p:cNvPr>
            <p:cNvSpPr txBox="1"/>
            <p:nvPr/>
          </p:nvSpPr>
          <p:spPr>
            <a:xfrm>
              <a:off x="6355884" y="4301910"/>
              <a:ext cx="15550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8417DC-4BD5-5D30-2D82-575F34F46085}"/>
                </a:ext>
              </a:extLst>
            </p:cNvPr>
            <p:cNvSpPr txBox="1"/>
            <p:nvPr/>
          </p:nvSpPr>
          <p:spPr>
            <a:xfrm>
              <a:off x="3483412" y="3552221"/>
              <a:ext cx="141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프로젝트</a:t>
              </a:r>
              <a:endParaRPr lang="en-US" altLang="ko-KR" sz="1000" b="1" dirty="0">
                <a:solidFill>
                  <a:srgbClr val="0000FF"/>
                </a:solidFill>
                <a:highlight>
                  <a:srgbClr val="FFFF00"/>
                </a:highlight>
              </a:endParaRPr>
            </a:p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적용 패밀리 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583375-2713-23D3-1048-B14E993E8971}"/>
                </a:ext>
              </a:extLst>
            </p:cNvPr>
            <p:cNvSpPr txBox="1"/>
            <p:nvPr/>
          </p:nvSpPr>
          <p:spPr>
            <a:xfrm>
              <a:off x="2454058" y="3336388"/>
              <a:ext cx="1320366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1</a:t>
              </a: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2</a:t>
              </a:r>
              <a:endParaRPr lang="ko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3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4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5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6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7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8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9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10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53382-B76C-527F-5C0F-D03C72479BC4}"/>
                </a:ext>
              </a:extLst>
            </p:cNvPr>
            <p:cNvSpPr txBox="1"/>
            <p:nvPr/>
          </p:nvSpPr>
          <p:spPr>
            <a:xfrm>
              <a:off x="4515196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3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4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5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6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7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8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9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10</a:t>
              </a:r>
              <a:endParaRPr lang="ko-KR" altLang="en-US" sz="1050" b="1" dirty="0">
                <a:solidFill>
                  <a:srgbClr val="FF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1484-5501-F98A-31E4-A5E5548AF655}"/>
                </a:ext>
              </a:extLst>
            </p:cNvPr>
            <p:cNvSpPr txBox="1"/>
            <p:nvPr/>
          </p:nvSpPr>
          <p:spPr>
            <a:xfrm>
              <a:off x="5606399" y="3813020"/>
              <a:ext cx="1320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1’</a:t>
              </a:r>
            </a:p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2’</a:t>
              </a:r>
              <a:endParaRPr lang="ko-KR" altLang="en-US" sz="1050" dirty="0">
                <a:solidFill>
                  <a:srgbClr val="FF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65BF74-E3DD-244D-59F0-45C004D2BD45}"/>
                </a:ext>
              </a:extLst>
            </p:cNvPr>
            <p:cNvSpPr txBox="1"/>
            <p:nvPr/>
          </p:nvSpPr>
          <p:spPr>
            <a:xfrm>
              <a:off x="3374348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9E58466-B148-5DE9-896B-D79034F48D19}"/>
              </a:ext>
            </a:extLst>
          </p:cNvPr>
          <p:cNvSpPr/>
          <p:nvPr/>
        </p:nvSpPr>
        <p:spPr>
          <a:xfrm>
            <a:off x="4667250" y="1755266"/>
            <a:ext cx="981075" cy="2026283"/>
          </a:xfrm>
          <a:custGeom>
            <a:avLst/>
            <a:gdLst>
              <a:gd name="connsiteX0" fmla="*/ 0 w 981075"/>
              <a:gd name="connsiteY0" fmla="*/ 1343025 h 1343025"/>
              <a:gd name="connsiteX1" fmla="*/ 0 w 981075"/>
              <a:gd name="connsiteY1" fmla="*/ 0 h 1343025"/>
              <a:gd name="connsiteX2" fmla="*/ 981075 w 981075"/>
              <a:gd name="connsiteY2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1343025">
                <a:moveTo>
                  <a:pt x="0" y="1343025"/>
                </a:moveTo>
                <a:lnTo>
                  <a:pt x="0" y="0"/>
                </a:lnTo>
                <a:lnTo>
                  <a:pt x="981075" y="0"/>
                </a:lnTo>
              </a:path>
            </a:pathLst>
          </a:custGeom>
          <a:noFill/>
          <a:ln w="38100" cmpd="dbl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633013" y="1087373"/>
            <a:ext cx="3463362" cy="134338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해치 부분이 물량산출에 관여하는 패밀리 타입이므로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90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1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1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1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B8114C6-568E-4310-548A-ACA4965A9F9C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139338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5AD31A6B-23DA-BE92-0E28-478C48E13390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4146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[4.St Fdn, 6.St Framing]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A63825-457D-A6FE-6DAC-496A021A63D6}"/>
              </a:ext>
            </a:extLst>
          </p:cNvPr>
          <p:cNvSpPr/>
          <p:nvPr/>
        </p:nvSpPr>
        <p:spPr>
          <a:xfrm>
            <a:off x="970561" y="2486480"/>
            <a:ext cx="4676183" cy="3876219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071D0D1-D23D-29E1-F199-A4CCC779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44140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&lt;“Q'ty Cal Type Tag</a:t>
            </a:r>
            <a:r>
              <a:rPr lang="ko-KR" altLang="en-US" sz="1100" dirty="0">
                <a:sym typeface="Wingdings" pitchFamily="2" charset="2"/>
              </a:rPr>
              <a:t>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3DA7-77D4-8429-1D1E-55310E57E130}"/>
              </a:ext>
            </a:extLst>
          </p:cNvPr>
          <p:cNvSpPr txBox="1"/>
          <p:nvPr/>
        </p:nvSpPr>
        <p:spPr>
          <a:xfrm>
            <a:off x="1105034" y="2258639"/>
            <a:ext cx="11624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카테고리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19E3-C2C2-CC70-4055-198FCC34C01C}"/>
              </a:ext>
            </a:extLst>
          </p:cNvPr>
          <p:cNvSpPr txBox="1"/>
          <p:nvPr/>
        </p:nvSpPr>
        <p:spPr>
          <a:xfrm>
            <a:off x="1024349" y="2668347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38191-02AD-4A2C-104D-6F58C61B39F9}"/>
              </a:ext>
            </a:extLst>
          </p:cNvPr>
          <p:cNvSpPr txBox="1"/>
          <p:nvPr/>
        </p:nvSpPr>
        <p:spPr>
          <a:xfrm>
            <a:off x="1024349" y="444139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2F417-194F-7C42-98D1-E49B994B6823}"/>
              </a:ext>
            </a:extLst>
          </p:cNvPr>
          <p:cNvSpPr txBox="1"/>
          <p:nvPr/>
        </p:nvSpPr>
        <p:spPr>
          <a:xfrm>
            <a:off x="1024349" y="5530706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DEFC-7403-D253-CCB6-17F5E66465F6}"/>
              </a:ext>
            </a:extLst>
          </p:cNvPr>
          <p:cNvSpPr txBox="1"/>
          <p:nvPr/>
        </p:nvSpPr>
        <p:spPr>
          <a:xfrm>
            <a:off x="1405893" y="2915090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56A26-730A-793F-E62F-2222D922B9FC}"/>
              </a:ext>
            </a:extLst>
          </p:cNvPr>
          <p:cNvSpPr txBox="1"/>
          <p:nvPr/>
        </p:nvSpPr>
        <p:spPr>
          <a:xfrm>
            <a:off x="1405893" y="4688134"/>
            <a:ext cx="146386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  <a:p>
            <a:r>
              <a:rPr lang="en-US" altLang="ko-KR" sz="1050" dirty="0"/>
              <a:t>Work Master Code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EE20A-E09A-788E-6F97-A63D849278AB}"/>
              </a:ext>
            </a:extLst>
          </p:cNvPr>
          <p:cNvSpPr txBox="1"/>
          <p:nvPr/>
        </p:nvSpPr>
        <p:spPr>
          <a:xfrm>
            <a:off x="1405893" y="5777449"/>
            <a:ext cx="146386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D9B6-21C5-602F-2D60-2E5843C9E24E}"/>
              </a:ext>
            </a:extLst>
          </p:cNvPr>
          <p:cNvSpPr txBox="1"/>
          <p:nvPr/>
        </p:nvSpPr>
        <p:spPr>
          <a:xfrm>
            <a:off x="3078582" y="2915090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C1C9-3837-F59E-0E2B-3E51EA668B0E}"/>
              </a:ext>
            </a:extLst>
          </p:cNvPr>
          <p:cNvSpPr txBox="1"/>
          <p:nvPr/>
        </p:nvSpPr>
        <p:spPr>
          <a:xfrm>
            <a:off x="3078582" y="4688134"/>
            <a:ext cx="71045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F5912-7809-2EB9-35E7-3485D1D34EF0}"/>
              </a:ext>
            </a:extLst>
          </p:cNvPr>
          <p:cNvSpPr txBox="1"/>
          <p:nvPr/>
        </p:nvSpPr>
        <p:spPr>
          <a:xfrm>
            <a:off x="3096506" y="5777449"/>
            <a:ext cx="710451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9CCFC-9B2C-2707-0A40-BE53191E8765}"/>
              </a:ext>
            </a:extLst>
          </p:cNvPr>
          <p:cNvSpPr txBox="1"/>
          <p:nvPr/>
        </p:nvSpPr>
        <p:spPr>
          <a:xfrm>
            <a:off x="3753167" y="2915090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43E0F-E54C-6136-E4C6-3DE96BC7EA90}"/>
              </a:ext>
            </a:extLst>
          </p:cNvPr>
          <p:cNvSpPr txBox="1"/>
          <p:nvPr/>
        </p:nvSpPr>
        <p:spPr>
          <a:xfrm>
            <a:off x="3753167" y="4688134"/>
            <a:ext cx="745717" cy="738664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 * C2</a:t>
            </a: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 * C3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05C93-C65C-0E02-91ED-284FED51A1D0}"/>
              </a:ext>
            </a:extLst>
          </p:cNvPr>
          <p:cNvSpPr txBox="1"/>
          <p:nvPr/>
        </p:nvSpPr>
        <p:spPr>
          <a:xfrm>
            <a:off x="3771091" y="5777449"/>
            <a:ext cx="1822935" cy="415498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V * RE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= 2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(W+L)*(V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/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L))</a:t>
            </a:r>
            <a:endParaRPr lang="pl-PL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58949-F0A1-FE49-A8DA-40AFC7F9E375}"/>
              </a:ext>
            </a:extLst>
          </p:cNvPr>
          <p:cNvGrpSpPr/>
          <p:nvPr/>
        </p:nvGrpSpPr>
        <p:grpSpPr>
          <a:xfrm>
            <a:off x="4240804" y="2417117"/>
            <a:ext cx="3219256" cy="538609"/>
            <a:chOff x="3420871" y="2417117"/>
            <a:chExt cx="3219256" cy="538609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1B793E6-9661-FF4E-C2E0-4257D3C35620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29ABD5-0E41-55BA-100C-3D3BE333C453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B325C-718F-D718-1F58-6CD2F338262A}"/>
              </a:ext>
            </a:extLst>
          </p:cNvPr>
          <p:cNvGrpSpPr/>
          <p:nvPr/>
        </p:nvGrpSpPr>
        <p:grpSpPr>
          <a:xfrm>
            <a:off x="4240804" y="4204525"/>
            <a:ext cx="3219256" cy="538609"/>
            <a:chOff x="3420871" y="2417117"/>
            <a:chExt cx="3219256" cy="538609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3C4D58-C93D-ED3A-C198-82AC9FF2A14D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31AA04-B748-4131-C0D4-97F2DF4DD2EE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A, </a:t>
              </a:r>
              <a:r>
                <a:rPr lang="en-US" altLang="ko-KR" dirty="0"/>
                <a:t>C2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/>
                <a:t>C3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6B2B3-A3CF-51EA-ABE5-8426AD9FA50E}"/>
              </a:ext>
            </a:extLst>
          </p:cNvPr>
          <p:cNvGrpSpPr/>
          <p:nvPr/>
        </p:nvGrpSpPr>
        <p:grpSpPr>
          <a:xfrm>
            <a:off x="4240804" y="5284218"/>
            <a:ext cx="3219256" cy="538609"/>
            <a:chOff x="3420871" y="2417117"/>
            <a:chExt cx="3219256" cy="538609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407B2C5-C8CF-9AD5-411B-3425E56E37DE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29526C-FCD0-8C26-2A36-2614677329B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W, 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7F789-F15E-828E-FBDF-B1A8F5B7C6E3}"/>
              </a:ext>
            </a:extLst>
          </p:cNvPr>
          <p:cNvSpPr txBox="1"/>
          <p:nvPr/>
        </p:nvSpPr>
        <p:spPr>
          <a:xfrm>
            <a:off x="1024349" y="349875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EBCB0D-7869-C9ED-5E18-603C1616EF69}"/>
              </a:ext>
            </a:extLst>
          </p:cNvPr>
          <p:cNvSpPr txBox="1"/>
          <p:nvPr/>
        </p:nvSpPr>
        <p:spPr>
          <a:xfrm>
            <a:off x="3078582" y="3745494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7FF13-C699-1945-E2B3-4C4A6AE7CE3D}"/>
              </a:ext>
            </a:extLst>
          </p:cNvPr>
          <p:cNvSpPr txBox="1"/>
          <p:nvPr/>
        </p:nvSpPr>
        <p:spPr>
          <a:xfrm>
            <a:off x="3753167" y="3745494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8E4D4F-7355-2FC0-B439-84B1A2CD75E6}"/>
              </a:ext>
            </a:extLst>
          </p:cNvPr>
          <p:cNvGrpSpPr/>
          <p:nvPr/>
        </p:nvGrpSpPr>
        <p:grpSpPr>
          <a:xfrm>
            <a:off x="4240804" y="3247521"/>
            <a:ext cx="3219256" cy="538609"/>
            <a:chOff x="3420871" y="2417117"/>
            <a:chExt cx="3219256" cy="53860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D351EC1-2681-FF7A-571F-8A6EA3E4614A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E860BE-A206-FFEB-7202-A6C79B67C28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31B342-93A6-5546-A00C-891C97A4BA24}"/>
              </a:ext>
            </a:extLst>
          </p:cNvPr>
          <p:cNvSpPr txBox="1"/>
          <p:nvPr/>
        </p:nvSpPr>
        <p:spPr>
          <a:xfrm>
            <a:off x="1405893" y="3733952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0A572D-1635-737D-B49B-73519DF67293}"/>
              </a:ext>
            </a:extLst>
          </p:cNvPr>
          <p:cNvSpPr/>
          <p:nvPr/>
        </p:nvSpPr>
        <p:spPr>
          <a:xfrm>
            <a:off x="6077267" y="2340393"/>
            <a:ext cx="2401666" cy="152038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9CA8EAB-DA82-15A1-D464-4F5E7637D2B2}"/>
              </a:ext>
            </a:extLst>
          </p:cNvPr>
          <p:cNvSpPr/>
          <p:nvPr/>
        </p:nvSpPr>
        <p:spPr>
          <a:xfrm>
            <a:off x="6077266" y="4153116"/>
            <a:ext cx="2401665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C1B9FB-CA93-89E0-5AAA-0F9B2830D5B9}"/>
              </a:ext>
            </a:extLst>
          </p:cNvPr>
          <p:cNvSpPr/>
          <p:nvPr/>
        </p:nvSpPr>
        <p:spPr>
          <a:xfrm>
            <a:off x="6077267" y="5232234"/>
            <a:ext cx="2401664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3FC0CC5-81C4-03AC-3A08-EB760A083DFF}"/>
              </a:ext>
            </a:extLst>
          </p:cNvPr>
          <p:cNvSpPr/>
          <p:nvPr/>
        </p:nvSpPr>
        <p:spPr>
          <a:xfrm>
            <a:off x="5947067" y="1755266"/>
            <a:ext cx="2787361" cy="4241445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87073E-D8F1-2849-9740-0DA0B8D9A9B5}"/>
              </a:ext>
            </a:extLst>
          </p:cNvPr>
          <p:cNvSpPr txBox="1"/>
          <p:nvPr/>
        </p:nvSpPr>
        <p:spPr>
          <a:xfrm>
            <a:off x="6014511" y="1554148"/>
            <a:ext cx="128701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물량</a:t>
            </a:r>
            <a:r>
              <a:rPr lang="en-US" altLang="ko-KR" sz="1200" dirty="0"/>
              <a:t>Param </a:t>
            </a:r>
            <a:r>
              <a:rPr lang="ko-KR" altLang="en-US" sz="1200" dirty="0"/>
              <a:t>시트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7ACE0-76D2-40EC-D4C7-D94EC4172D2D}"/>
              </a:ext>
            </a:extLst>
          </p:cNvPr>
          <p:cNvSpPr txBox="1"/>
          <p:nvPr/>
        </p:nvSpPr>
        <p:spPr>
          <a:xfrm>
            <a:off x="7022353" y="2132534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40D9-E12E-FDCC-B815-4AECAD1E8843}"/>
              </a:ext>
            </a:extLst>
          </p:cNvPr>
          <p:cNvSpPr txBox="1"/>
          <p:nvPr/>
        </p:nvSpPr>
        <p:spPr>
          <a:xfrm>
            <a:off x="7022353" y="3935642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5DCB37-4F6C-16D4-6D78-31D6A2F44E5B}"/>
              </a:ext>
            </a:extLst>
          </p:cNvPr>
          <p:cNvSpPr txBox="1"/>
          <p:nvPr/>
        </p:nvSpPr>
        <p:spPr>
          <a:xfrm>
            <a:off x="7022353" y="500665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A3EA6D-CDD3-397E-A275-289E5F14FE39}"/>
              </a:ext>
            </a:extLst>
          </p:cNvPr>
          <p:cNvSpPr txBox="1"/>
          <p:nvPr/>
        </p:nvSpPr>
        <p:spPr>
          <a:xfrm>
            <a:off x="2244137" y="2672167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136A99-E4D9-8C18-4E89-DA16616D78F2}"/>
              </a:ext>
            </a:extLst>
          </p:cNvPr>
          <p:cNvSpPr txBox="1"/>
          <p:nvPr/>
        </p:nvSpPr>
        <p:spPr>
          <a:xfrm>
            <a:off x="2244137" y="3518386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D15A96-AEB3-0B90-81CC-EF072EA98521}"/>
              </a:ext>
            </a:extLst>
          </p:cNvPr>
          <p:cNvSpPr txBox="1"/>
          <p:nvPr/>
        </p:nvSpPr>
        <p:spPr>
          <a:xfrm>
            <a:off x="2244137" y="4472169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A0F39-15BE-A8D3-93AF-97383ADA14D8}"/>
              </a:ext>
            </a:extLst>
          </p:cNvPr>
          <p:cNvSpPr txBox="1"/>
          <p:nvPr/>
        </p:nvSpPr>
        <p:spPr>
          <a:xfrm>
            <a:off x="2244137" y="555767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입력값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5547E32D-8FFF-758F-F768-5C8B98ECC9C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19C989-CD98-5BDD-7992-BCD0C00A8DE0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8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sz="1000" dirty="0">
                <a:latin typeface="+mn-ea"/>
              </a:rPr>
              <a:t>입력값 항목에 값이 없는 경우 패밀리 매개변수 항목의 값을 </a:t>
            </a:r>
            <a:r>
              <a:rPr lang="ko-KR" altLang="en-US" dirty="0">
                <a:latin typeface="+mn-ea"/>
              </a:rPr>
              <a:t>가져오</a:t>
            </a:r>
            <a:r>
              <a:rPr lang="ko-KR" altLang="en-US" sz="1000" dirty="0">
                <a:latin typeface="+mn-ea"/>
              </a:rPr>
              <a:t>도록 되어 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따라서 입력값의 항목이 비어 있을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패밀리 매개변수 쪽에 반드시 값이 있어야 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두 군데 모두 값이 없는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객체별 딕셔너리 형성 시 해당 항목은 자동으로 무시 된다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C4772-BDF9-4C5C-9FF1-2455CB66832C}"/>
              </a:ext>
            </a:extLst>
          </p:cNvPr>
          <p:cNvSpPr/>
          <p:nvPr/>
        </p:nvSpPr>
        <p:spPr>
          <a:xfrm>
            <a:off x="6259186" y="2147777"/>
            <a:ext cx="478544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2167ED-1F0C-720A-E17C-985E545CC579}"/>
              </a:ext>
            </a:extLst>
          </p:cNvPr>
          <p:cNvSpPr/>
          <p:nvPr/>
        </p:nvSpPr>
        <p:spPr>
          <a:xfrm>
            <a:off x="8006316" y="2147777"/>
            <a:ext cx="554820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6065830" y="560805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7926528" y="5608052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BC620-3A20-893A-CEDE-287D09780794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875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산출수식 약자는 어떤 하나가 다른 약자에 완전히 포함 되지 않아야 한다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만약 불가피하게 포함되는 경우에는 포함되는 쪽을 아래쪽에 배치하여야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5151430" y="3645653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5120170" y="5031658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23DEEB-4B95-E3BD-D8BF-DBFFF309E990}"/>
              </a:ext>
            </a:extLst>
          </p:cNvPr>
          <p:cNvSpPr/>
          <p:nvPr/>
        </p:nvSpPr>
        <p:spPr>
          <a:xfrm>
            <a:off x="5900559" y="386080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A05C5A-57C3-162F-F1DD-EA0A4F16B7AB}"/>
              </a:ext>
            </a:extLst>
          </p:cNvPr>
          <p:cNvSpPr/>
          <p:nvPr/>
        </p:nvSpPr>
        <p:spPr>
          <a:xfrm>
            <a:off x="5900559" y="499745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9115B8-A62A-4A2B-A0F8-8A1BE1DAC6E1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14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8076A4D-11C9-C7F8-6815-D7A6CD6BA6D3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7.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8. </a:t>
            </a:r>
            <a:r>
              <a:rPr lang="ko-KR" altLang="en-US" dirty="0">
                <a:sym typeface="Wingdings" pitchFamily="2" charset="2"/>
              </a:rPr>
              <a:t>화장실 </a:t>
            </a:r>
            <a:r>
              <a:rPr lang="ko-KR" altLang="en-US" dirty="0" err="1">
                <a:sym typeface="Wingdings" pitchFamily="2" charset="2"/>
              </a:rPr>
              <a:t>타일벽</a:t>
            </a:r>
            <a:r>
              <a:rPr lang="ko-KR" altLang="en-US" dirty="0">
                <a:sym typeface="Wingdings" pitchFamily="2" charset="2"/>
              </a:rPr>
              <a:t> 과 같은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마감을 직접 모델링 하지 않은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 산출을 위하여 바닥 마감바닥을 이용하며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이때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테두리와 사용자 입력 값인 벽체 높이 를 이용</a:t>
            </a:r>
            <a:r>
              <a:rPr lang="ko-KR" altLang="en-US" dirty="0">
                <a:sym typeface="Wingdings" pitchFamily="2" charset="2"/>
              </a:rPr>
              <a:t>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모델링 된 경우는 </a:t>
            </a:r>
            <a:r>
              <a:rPr lang="en-US" altLang="ko-KR" dirty="0">
                <a:sym typeface="Wingdings" pitchFamily="2" charset="2"/>
              </a:rPr>
              <a:t>Wall </a:t>
            </a:r>
            <a:r>
              <a:rPr lang="ko-KR" altLang="en-US" dirty="0">
                <a:sym typeface="Wingdings" pitchFamily="2" charset="2"/>
              </a:rPr>
              <a:t>카테고리에 해당 패밀리 타입 이름 기입 하여 사용하면 됨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44EBA3-FE2A-245C-FD68-5F84AF100A81}"/>
              </a:ext>
            </a:extLst>
          </p:cNvPr>
          <p:cNvGrpSpPr/>
          <p:nvPr/>
        </p:nvGrpSpPr>
        <p:grpSpPr>
          <a:xfrm>
            <a:off x="3596554" y="1385858"/>
            <a:ext cx="6143426" cy="3019754"/>
            <a:chOff x="3596554" y="1075997"/>
            <a:chExt cx="6143426" cy="30197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F12549-124F-57C2-78EA-62C932D28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6554" y="1075997"/>
              <a:ext cx="6143426" cy="30197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B05390-ABDE-2E11-C595-45428A6ABE8B}"/>
                </a:ext>
              </a:extLst>
            </p:cNvPr>
            <p:cNvSpPr/>
            <p:nvPr/>
          </p:nvSpPr>
          <p:spPr>
            <a:xfrm>
              <a:off x="5556251" y="3597275"/>
              <a:ext cx="2092698" cy="2444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333EE8-07E3-1B32-467A-AE6870F79D7F}"/>
                </a:ext>
              </a:extLst>
            </p:cNvPr>
            <p:cNvSpPr/>
            <p:nvPr/>
          </p:nvSpPr>
          <p:spPr>
            <a:xfrm>
              <a:off x="5246509" y="3138761"/>
              <a:ext cx="369094" cy="14058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4AA500-B085-206C-7350-0A02CEE49FD0}"/>
              </a:ext>
            </a:extLst>
          </p:cNvPr>
          <p:cNvGrpSpPr/>
          <p:nvPr/>
        </p:nvGrpSpPr>
        <p:grpSpPr>
          <a:xfrm>
            <a:off x="387020" y="3962265"/>
            <a:ext cx="9072282" cy="2287540"/>
            <a:chOff x="387020" y="3962265"/>
            <a:chExt cx="9072282" cy="22875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A845963-90D3-4424-FF21-23F0F986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20" y="3962265"/>
              <a:ext cx="9072282" cy="2080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0875740-AFE3-5900-D700-6036EE9BD151}"/>
                </a:ext>
              </a:extLst>
            </p:cNvPr>
            <p:cNvSpPr/>
            <p:nvPr/>
          </p:nvSpPr>
          <p:spPr>
            <a:xfrm>
              <a:off x="463220" y="4191572"/>
              <a:ext cx="286080" cy="20134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C12DCE-078A-FCD2-91DE-62B34E2249FF}"/>
                </a:ext>
              </a:extLst>
            </p:cNvPr>
            <p:cNvSpPr/>
            <p:nvPr/>
          </p:nvSpPr>
          <p:spPr>
            <a:xfrm>
              <a:off x="749300" y="4973537"/>
              <a:ext cx="8440420" cy="305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C612C86-ACEE-4686-6DC8-1FD6B68101CE}"/>
                </a:ext>
              </a:extLst>
            </p:cNvPr>
            <p:cNvSpPr/>
            <p:nvPr/>
          </p:nvSpPr>
          <p:spPr>
            <a:xfrm>
              <a:off x="749300" y="5584496"/>
              <a:ext cx="8440420" cy="305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332697-5889-DCC3-6F08-D560BC794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" y="6028857"/>
              <a:ext cx="6048442" cy="2209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FBF5E70-0DB7-0F56-7C29-A932100FDE06}"/>
                </a:ext>
              </a:extLst>
            </p:cNvPr>
            <p:cNvSpPr/>
            <p:nvPr/>
          </p:nvSpPr>
          <p:spPr>
            <a:xfrm>
              <a:off x="2083026" y="6067761"/>
              <a:ext cx="530634" cy="15156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489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429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[WM-AR]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96722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</a:t>
            </a:r>
            <a:r>
              <a:rPr lang="ko-KR" altLang="en-US" dirty="0">
                <a:sym typeface="Wingdings" pitchFamily="2" charset="2"/>
              </a:rPr>
              <a:t>주로 </a:t>
            </a:r>
            <a:r>
              <a:rPr lang="en-US" altLang="ko-KR" dirty="0">
                <a:sym typeface="Wingdings" pitchFamily="2" charset="2"/>
              </a:rPr>
              <a:t>Length </a:t>
            </a:r>
            <a:r>
              <a:rPr lang="ko-KR" altLang="en-US" dirty="0">
                <a:sym typeface="Wingdings" pitchFamily="2" charset="2"/>
              </a:rPr>
              <a:t>항목 확인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Units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8F81A9-D382-D879-72A8-5CF8E1517C96}"/>
              </a:ext>
            </a:extLst>
          </p:cNvPr>
          <p:cNvCxnSpPr/>
          <p:nvPr/>
        </p:nvCxnSpPr>
        <p:spPr>
          <a:xfrm>
            <a:off x="7279372" y="3756212"/>
            <a:ext cx="182880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FL+0.00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을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Project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Base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높이와 일치 시켜야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Ground Level </a:t>
            </a:r>
            <a:r>
              <a:rPr lang="ko-KR" altLang="en-US" dirty="0">
                <a:sym typeface="Wingdings" pitchFamily="2" charset="2"/>
              </a:rPr>
              <a:t>객체의 이름에는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“G.L”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문자열이 반드시 포함되도록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Survey Point</a:t>
            </a:r>
            <a:r>
              <a:rPr lang="ko-KR" altLang="en-US" dirty="0">
                <a:sym typeface="Wingdings" pitchFamily="2" charset="2"/>
              </a:rPr>
              <a:t>를 프로젝트 측량 원점의 좌표로 보고 </a:t>
            </a:r>
            <a:r>
              <a:rPr lang="en-US" altLang="ko-KR" dirty="0">
                <a:sym typeface="Wingdings" pitchFamily="2" charset="2"/>
              </a:rPr>
              <a:t>Project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Base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 객체의 </a:t>
            </a:r>
            <a:r>
              <a:rPr lang="en-US" altLang="ko-KR" dirty="0">
                <a:sym typeface="Wingdings" pitchFamily="2" charset="2"/>
              </a:rPr>
              <a:t>N/S, E/W,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값을 입력하면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168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Survey Point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높이 설정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845FF4-BDF6-8FD5-2D95-766A136EA126}"/>
                </a:ext>
              </a:extLst>
            </p:cNvPr>
            <p:cNvSpPr/>
            <p:nvPr/>
          </p:nvSpPr>
          <p:spPr>
            <a:xfrm>
              <a:off x="5156051" y="4809141"/>
              <a:ext cx="1253714" cy="3634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5692591" y="1090556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AA55B6-20D4-45C6-DF99-A891F7717C41}"/>
                </a:ext>
              </a:extLst>
            </p:cNvPr>
            <p:cNvSpPr/>
            <p:nvPr/>
          </p:nvSpPr>
          <p:spPr>
            <a:xfrm>
              <a:off x="1913968" y="50458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E82C0E6-3FD1-BBD1-59D4-F08B2983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44784"/>
            <a:ext cx="4383741" cy="1621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F3143D7D-36FE-59B5-4DDD-E69DE9087F8C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B8B6D-42C8-6DC0-A5D8-95E777F8E796}"/>
              </a:ext>
            </a:extLst>
          </p:cNvPr>
          <p:cNvSpPr txBox="1"/>
          <p:nvPr/>
        </p:nvSpPr>
        <p:spPr>
          <a:xfrm>
            <a:off x="469942" y="1484259"/>
            <a:ext cx="9055057" cy="353541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atin typeface="+mj-ea"/>
                <a:ea typeface="+mj-ea"/>
              </a:rPr>
              <a:t>Revit-Dynamo </a:t>
            </a:r>
            <a:r>
              <a:rPr lang="ko-KR" altLang="en-US" sz="1050" dirty="0">
                <a:latin typeface="+mj-ea"/>
                <a:ea typeface="+mj-ea"/>
              </a:rPr>
              <a:t>물량산출 개념도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atin typeface="+mj-ea"/>
                <a:ea typeface="+mj-ea"/>
              </a:rPr>
              <a:t>참고</a:t>
            </a:r>
            <a:r>
              <a:rPr lang="en-US" altLang="ko-KR" sz="1050" dirty="0">
                <a:latin typeface="+mj-ea"/>
                <a:ea typeface="+mj-ea"/>
              </a:rPr>
              <a:t>. Revit-Dynamo </a:t>
            </a:r>
            <a:r>
              <a:rPr lang="ko-KR" altLang="en-US" sz="1050" dirty="0">
                <a:latin typeface="+mj-ea"/>
                <a:ea typeface="+mj-ea"/>
              </a:rPr>
              <a:t>물량산출 수행 세부 </a:t>
            </a:r>
            <a:r>
              <a:rPr lang="en-US" altLang="ko-KR" sz="1050" dirty="0">
                <a:latin typeface="+mj-ea"/>
                <a:ea typeface="+mj-ea"/>
              </a:rPr>
              <a:t>Process </a:t>
            </a:r>
            <a:r>
              <a:rPr lang="ko-KR" altLang="en-US" sz="1050" dirty="0">
                <a:latin typeface="+mj-ea"/>
                <a:ea typeface="+mj-ea"/>
              </a:rPr>
              <a:t>개념도</a:t>
            </a:r>
            <a:endParaRPr lang="en-US" altLang="ko-KR" sz="1050" dirty="0">
              <a:latin typeface="+mj-ea"/>
              <a:ea typeface="+mj-ea"/>
            </a:endParaRPr>
          </a:p>
          <a:p>
            <a:pPr lvl="1" defTabSz="900086" eaLnBrk="0" latinLnBrk="0" hangingPunct="0">
              <a:lnSpc>
                <a:spcPct val="150000"/>
              </a:lnSpc>
              <a:defRPr/>
            </a:pP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Common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Name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lvl="1" defTabSz="900086" eaLnBrk="0" latinLnBrk="0" hangingPunct="0">
              <a:lnSpc>
                <a:spcPct val="150000"/>
              </a:lnSpc>
              <a:defRPr/>
            </a:pP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Common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 형상 </a:t>
            </a:r>
            <a:r>
              <a:rPr lang="ko-KR" altLang="en-US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45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지면하부 혹은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지면에 접하는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RC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</a:t>
            </a:r>
            <a:r>
              <a:rPr lang="ko-KR" altLang="en-US" dirty="0">
                <a:sym typeface="Wingdings" pitchFamily="2" charset="2"/>
              </a:rPr>
              <a:t>는 패밀리 타입 명에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SOG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를 포함해야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(Foundation, Tie Girder, Pit, Trench </a:t>
            </a:r>
            <a:r>
              <a:rPr lang="ko-KR" altLang="en-US" dirty="0">
                <a:sym typeface="Wingdings" pitchFamily="2" charset="2"/>
              </a:rPr>
              <a:t>등 명확하게 지중 구조물을 의미하는 명칭이 포함된 경우 제외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F4763-A8C2-318C-CB2F-EAE22B92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3"/>
          <a:stretch/>
        </p:blipFill>
        <p:spPr>
          <a:xfrm>
            <a:off x="4095160" y="1914235"/>
            <a:ext cx="5531398" cy="3553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01C2F-EA97-40A7-CFBB-87195C4D4C8D}"/>
              </a:ext>
            </a:extLst>
          </p:cNvPr>
          <p:cNvSpPr/>
          <p:nvPr/>
        </p:nvSpPr>
        <p:spPr>
          <a:xfrm>
            <a:off x="5257800" y="4050506"/>
            <a:ext cx="283370" cy="1952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2272CA5F-A560-FA1E-EEA1-7EA2423E9AFD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‘Trench Slab’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9" name="모서리가 둥근 직사각형 55">
            <a:extLst>
              <a:ext uri="{FF2B5EF4-FFF2-40B4-BE49-F238E27FC236}">
                <a16:creationId xmlns:a16="http://schemas.microsoft.com/office/drawing/2014/main" id="{3399755C-BDEB-DEE5-3A08-42FFF39DD0A5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1FCA4F-6DFC-4928-FE92-954DE723F7A8}"/>
              </a:ext>
            </a:extLst>
          </p:cNvPr>
          <p:cNvSpPr/>
          <p:nvPr/>
        </p:nvSpPr>
        <p:spPr>
          <a:xfrm>
            <a:off x="211155" y="2853899"/>
            <a:ext cx="1910001" cy="20133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310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178257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</a:t>
            </a:r>
            <a:r>
              <a:rPr lang="ko-KR" altLang="en-US" dirty="0">
                <a:sym typeface="Wingdings" pitchFamily="2" charset="2"/>
              </a:rPr>
              <a:t> 상단의 리본 탭 중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“Manage”</a:t>
            </a:r>
            <a:r>
              <a:rPr lang="ko-KR" altLang="en-US" dirty="0">
                <a:sym typeface="Wingdings" pitchFamily="2" charset="2"/>
              </a:rPr>
              <a:t>를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누른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가장 우측의 </a:t>
            </a:r>
            <a:r>
              <a:rPr lang="en-US" altLang="ko-KR" dirty="0">
                <a:sym typeface="Wingdings" pitchFamily="2" charset="2"/>
              </a:rPr>
              <a:t>“Visual Programming” </a:t>
            </a:r>
            <a:r>
              <a:rPr lang="ko-KR" altLang="en-US" dirty="0">
                <a:sym typeface="Wingdings" pitchFamily="2" charset="2"/>
              </a:rPr>
              <a:t>섹션을 보면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“Dynamo Player”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라는 버튼이 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이 버튼을 누르면 우측 그림과 같이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플레이어 창이 뜨게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플레이어에는 기존에 작성해 둔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스크립트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실행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만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 할 수 있는 도구이다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청색 점선으로 표시된 항목들이 기존에 작성해둔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스크립트 파일들이며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앞으로는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스크립트</a:t>
            </a:r>
            <a:r>
              <a:rPr lang="ko-KR" altLang="en-US" dirty="0">
                <a:sym typeface="Wingdings" pitchFamily="2" charset="2"/>
              </a:rPr>
              <a:t> 라고 지칭한다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9A5178C-D091-8F5C-977B-8A07058FA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8" b="60725"/>
          <a:stretch/>
        </p:blipFill>
        <p:spPr>
          <a:xfrm>
            <a:off x="4953000" y="1173822"/>
            <a:ext cx="3727100" cy="1237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4586EC3-38CD-869C-9CA5-4E265532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99" y="1881787"/>
            <a:ext cx="3332914" cy="4000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D0D2A0-0CCA-C73F-B77B-676B6DE806A4}"/>
              </a:ext>
            </a:extLst>
          </p:cNvPr>
          <p:cNvSpPr/>
          <p:nvPr/>
        </p:nvSpPr>
        <p:spPr>
          <a:xfrm>
            <a:off x="8339137" y="1316013"/>
            <a:ext cx="216694" cy="2436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EA2C90-0144-7396-7CC8-84B864517673}"/>
              </a:ext>
            </a:extLst>
          </p:cNvPr>
          <p:cNvSpPr/>
          <p:nvPr/>
        </p:nvSpPr>
        <p:spPr>
          <a:xfrm>
            <a:off x="5243513" y="1243012"/>
            <a:ext cx="195738" cy="952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97E75E-24F2-5727-6427-CD780C07FC23}"/>
              </a:ext>
            </a:extLst>
          </p:cNvPr>
          <p:cNvSpPr/>
          <p:nvPr/>
        </p:nvSpPr>
        <p:spPr>
          <a:xfrm>
            <a:off x="6235700" y="3250405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65C3F0-4D1C-6424-BF60-832FB081D732}"/>
              </a:ext>
            </a:extLst>
          </p:cNvPr>
          <p:cNvSpPr/>
          <p:nvPr/>
        </p:nvSpPr>
        <p:spPr>
          <a:xfrm>
            <a:off x="6235700" y="2686048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38964F-77BF-704F-1551-C93B37B25BC5}"/>
              </a:ext>
            </a:extLst>
          </p:cNvPr>
          <p:cNvSpPr/>
          <p:nvPr/>
        </p:nvSpPr>
        <p:spPr>
          <a:xfrm>
            <a:off x="6235700" y="3814762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4C630F-DF83-DD96-4C0E-6E83CB7424DB}"/>
              </a:ext>
            </a:extLst>
          </p:cNvPr>
          <p:cNvSpPr/>
          <p:nvPr/>
        </p:nvSpPr>
        <p:spPr>
          <a:xfrm>
            <a:off x="6235700" y="4379119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178257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플레이어로 스크립트를 불러오기 위해서는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우측 그림과 같이 </a:t>
            </a:r>
            <a:r>
              <a:rPr lang="en-US" altLang="ko-KR" b="0" dirty="0">
                <a:sym typeface="Wingdings" pitchFamily="2" charset="2"/>
              </a:rPr>
              <a:t>Choos Folder </a:t>
            </a:r>
            <a:r>
              <a:rPr lang="ko-KR" altLang="en-US" b="0" dirty="0">
                <a:sym typeface="Wingdings" pitchFamily="2" charset="2"/>
              </a:rPr>
              <a:t>행 우측에 있는 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폴더 더하기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”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버튼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①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  <a:r>
              <a:rPr lang="ko-KR" altLang="en-US" b="0" dirty="0">
                <a:sym typeface="Wingdings" pitchFamily="2" charset="2"/>
              </a:rPr>
              <a:t> 을 클릭한 후</a:t>
            </a:r>
            <a:r>
              <a:rPr lang="en-US" altLang="ko-KR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Manage folders </a:t>
            </a:r>
            <a:r>
              <a:rPr lang="ko-KR" altLang="en-US" b="0" dirty="0">
                <a:sym typeface="Wingdings" pitchFamily="2" charset="2"/>
              </a:rPr>
              <a:t>창에서 좌측 중단에 있는 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‘+’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버튼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②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을 클릭하여 스크립트가 저장된 폴더를 선택하여 추가한 뒤 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OK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 버튼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③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  <a:r>
              <a:rPr lang="ko-KR" altLang="en-US" b="0" dirty="0">
                <a:sym typeface="Wingdings" pitchFamily="2" charset="2"/>
              </a:rPr>
              <a:t>을 누른다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그 다음 </a:t>
            </a:r>
            <a:r>
              <a:rPr lang="en-US" altLang="ko-KR" b="0" dirty="0">
                <a:sym typeface="Wingdings" pitchFamily="2" charset="2"/>
              </a:rPr>
              <a:t>Choos Folder </a:t>
            </a:r>
            <a:r>
              <a:rPr lang="ko-KR" altLang="en-US" b="0" dirty="0">
                <a:sym typeface="Wingdings" pitchFamily="2" charset="2"/>
              </a:rPr>
              <a:t>행 을 클릭하여 나온 드롭다운 항목 중에 상기에서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등록한 폴더를 선택하면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④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폴더 내부에 있는 스크립트 파일들이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플레이어에 표시되게 된다</a:t>
            </a:r>
            <a:r>
              <a:rPr lang="en-US" altLang="ko-KR" b="0" dirty="0">
                <a:sym typeface="Wingdings" pitchFamily="2" charset="2"/>
              </a:rPr>
              <a:t>.</a:t>
            </a:r>
            <a:endParaRPr lang="ko-KR" altLang="en-US" b="0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FE19E1-3E42-F38D-2D6F-9FAFA74F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036" y="1066800"/>
            <a:ext cx="2671931" cy="3349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A985F4-EB88-E4B2-FB88-16AC072CA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0" t="22744" r="8559" b="18888"/>
          <a:stretch/>
        </p:blipFill>
        <p:spPr>
          <a:xfrm>
            <a:off x="6122394" y="1732335"/>
            <a:ext cx="3504164" cy="3126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7465A-ADD9-89E4-39E6-936C5F1FDF1A}"/>
              </a:ext>
            </a:extLst>
          </p:cNvPr>
          <p:cNvSpPr/>
          <p:nvPr/>
        </p:nvSpPr>
        <p:spPr>
          <a:xfrm>
            <a:off x="7477124" y="1223211"/>
            <a:ext cx="216694" cy="200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B62F-DF96-5ECA-75D0-E30F8F654C87}"/>
              </a:ext>
            </a:extLst>
          </p:cNvPr>
          <p:cNvSpPr/>
          <p:nvPr/>
        </p:nvSpPr>
        <p:spPr>
          <a:xfrm>
            <a:off x="6203073" y="3429000"/>
            <a:ext cx="216694" cy="200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5ABE97-6E29-697E-2DC0-8B4C900A777E}"/>
              </a:ext>
            </a:extLst>
          </p:cNvPr>
          <p:cNvSpPr/>
          <p:nvPr/>
        </p:nvSpPr>
        <p:spPr>
          <a:xfrm>
            <a:off x="9174872" y="4546600"/>
            <a:ext cx="369177" cy="2667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EFD509-DC55-64BD-2D08-593DE131D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16552"/>
            <a:ext cx="3211972" cy="1973749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A60518-5399-9D42-25C1-CA8BAFDE4FAA}"/>
              </a:ext>
            </a:extLst>
          </p:cNvPr>
          <p:cNvSpPr/>
          <p:nvPr/>
        </p:nvSpPr>
        <p:spPr>
          <a:xfrm>
            <a:off x="4971798" y="4612523"/>
            <a:ext cx="2800602" cy="200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3802F-35DB-B193-A1AE-64A795B25E0C}"/>
              </a:ext>
            </a:extLst>
          </p:cNvPr>
          <p:cNvSpPr txBox="1"/>
          <p:nvPr/>
        </p:nvSpPr>
        <p:spPr>
          <a:xfrm>
            <a:off x="7850843" y="1021135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FF0000"/>
                </a:solidFill>
                <a:sym typeface="Wingdings" pitchFamily="2" charset="2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BA914E-40F9-3B7D-102C-468B2CDE6CEE}"/>
              </a:ext>
            </a:extLst>
          </p:cNvPr>
          <p:cNvSpPr txBox="1"/>
          <p:nvPr/>
        </p:nvSpPr>
        <p:spPr>
          <a:xfrm>
            <a:off x="6372099" y="2926318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FF0000"/>
                </a:solidFill>
                <a:sym typeface="Wingdings" pitchFamily="2" charset="2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914A05-8FA7-D4B6-AEB0-CFAECF6365BD}"/>
              </a:ext>
            </a:extLst>
          </p:cNvPr>
          <p:cNvSpPr txBox="1"/>
          <p:nvPr/>
        </p:nvSpPr>
        <p:spPr>
          <a:xfrm>
            <a:off x="9090828" y="4128373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A7C43-4B41-799B-1ED2-87BEB1DBF17F}"/>
              </a:ext>
            </a:extLst>
          </p:cNvPr>
          <p:cNvSpPr txBox="1"/>
          <p:nvPr/>
        </p:nvSpPr>
        <p:spPr>
          <a:xfrm>
            <a:off x="4436898" y="4674299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12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에서 스크립트를 실행할 때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부재의 속성창이 열려 있거나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치수 작성 모드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혹은 시스템 패밀리 작성 모드에 진입한 상태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상기에 해당하는 상태가 아닌 지 확인해야 한다</a:t>
            </a:r>
            <a:r>
              <a:rPr lang="en-US" altLang="ko-KR" dirty="0">
                <a:sym typeface="Wingdings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속성창이 열린 등의 상황</a:t>
            </a:r>
            <a:r>
              <a:rPr lang="ko-KR" altLang="en-US" dirty="0">
                <a:sym typeface="Wingdings" pitchFamily="2" charset="2"/>
              </a:rPr>
              <a:t>에서는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내부의 프로세스가 수정이 안되도록 잠겨버리기 때문에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Run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버튼을 눌러도 대기상태</a:t>
            </a:r>
            <a:r>
              <a:rPr lang="ko-KR" altLang="en-US" dirty="0">
                <a:sym typeface="Wingdings" pitchFamily="2" charset="2"/>
              </a:rPr>
              <a:t>에 빠지게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부재를 작성하거나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속성창을 열고 필요한 정보를 확인하고 난 이후에는 꼭 </a:t>
            </a:r>
            <a:r>
              <a:rPr lang="en-US" altLang="ko-KR" dirty="0">
                <a:sym typeface="Wingdings" pitchFamily="2" charset="2"/>
              </a:rPr>
              <a:t>ESC </a:t>
            </a:r>
            <a:r>
              <a:rPr lang="ko-KR" altLang="en-US" dirty="0">
                <a:sym typeface="Wingdings" pitchFamily="2" charset="2"/>
              </a:rPr>
              <a:t>버튼을 눌러서 </a:t>
            </a:r>
            <a:r>
              <a:rPr lang="ko-KR" altLang="en-US" dirty="0" err="1">
                <a:sym typeface="Wingdings" pitchFamily="2" charset="2"/>
              </a:rPr>
              <a:t>속성창</a:t>
            </a:r>
            <a:r>
              <a:rPr lang="ko-KR" altLang="en-US" dirty="0">
                <a:sym typeface="Wingdings" pitchFamily="2" charset="2"/>
              </a:rPr>
              <a:t> 진입 모드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혹은 부재 작성 모드에서 빠져나오는 것을 습관화 하면 편하다</a:t>
            </a:r>
            <a:r>
              <a:rPr lang="en-US" altLang="ko-KR" dirty="0">
                <a:sym typeface="Wingdings" pitchFamily="2" charset="2"/>
              </a:rPr>
              <a:t>.)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38AA76-D6F2-68BE-B442-D0420934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78" y="1600011"/>
            <a:ext cx="5183796" cy="31286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D0D2A0-0CCA-C73F-B77B-676B6DE806A4}"/>
              </a:ext>
            </a:extLst>
          </p:cNvPr>
          <p:cNvSpPr/>
          <p:nvPr/>
        </p:nvSpPr>
        <p:spPr>
          <a:xfrm>
            <a:off x="8991600" y="4273550"/>
            <a:ext cx="299403" cy="2117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F3E8D-7F98-7316-7A7F-1F0D29E40701}"/>
              </a:ext>
            </a:extLst>
          </p:cNvPr>
          <p:cNvSpPr txBox="1"/>
          <p:nvPr/>
        </p:nvSpPr>
        <p:spPr>
          <a:xfrm>
            <a:off x="6178899" y="4728693"/>
            <a:ext cx="35747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FF"/>
                </a:solidFill>
              </a:rPr>
              <a:t>다이나모</a:t>
            </a:r>
            <a:r>
              <a:rPr lang="ko-KR" altLang="en-US" sz="1200" dirty="0">
                <a:solidFill>
                  <a:srgbClr val="FF00FF"/>
                </a:solidFill>
              </a:rPr>
              <a:t> 플레이어의 </a:t>
            </a:r>
            <a:r>
              <a:rPr lang="en-US" altLang="ko-KR" sz="1200" dirty="0">
                <a:solidFill>
                  <a:srgbClr val="FF00FF"/>
                </a:solidFill>
              </a:rPr>
              <a:t>Run </a:t>
            </a:r>
            <a:r>
              <a:rPr lang="ko-KR" altLang="en-US" sz="1200" dirty="0">
                <a:solidFill>
                  <a:srgbClr val="FF00FF"/>
                </a:solidFill>
              </a:rPr>
              <a:t>버튼을 눌러도 좌측의 속성창이 닫히기 전까지는 실행되지 않고 대기하게 된다</a:t>
            </a:r>
            <a:r>
              <a:rPr lang="en-US" altLang="ko-KR" sz="1200" dirty="0">
                <a:solidFill>
                  <a:srgbClr val="FF00FF"/>
                </a:solidFill>
              </a:rPr>
              <a:t>.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80E16A61-8239-02A2-9748-45CEB785F76C}"/>
              </a:ext>
            </a:extLst>
          </p:cNvPr>
          <p:cNvSpPr/>
          <p:nvPr/>
        </p:nvSpPr>
        <p:spPr>
          <a:xfrm>
            <a:off x="4448175" y="1638300"/>
            <a:ext cx="3152775" cy="2524125"/>
          </a:xfrm>
          <a:custGeom>
            <a:avLst/>
            <a:gdLst>
              <a:gd name="connsiteX0" fmla="*/ 3152775 w 3152775"/>
              <a:gd name="connsiteY0" fmla="*/ 590550 h 2524125"/>
              <a:gd name="connsiteX1" fmla="*/ 3152775 w 3152775"/>
              <a:gd name="connsiteY1" fmla="*/ 0 h 2524125"/>
              <a:gd name="connsiteX2" fmla="*/ 0 w 3152775"/>
              <a:gd name="connsiteY2" fmla="*/ 0 h 2524125"/>
              <a:gd name="connsiteX3" fmla="*/ 0 w 3152775"/>
              <a:gd name="connsiteY3" fmla="*/ 2524125 h 2524125"/>
              <a:gd name="connsiteX4" fmla="*/ 2476500 w 3152775"/>
              <a:gd name="connsiteY4" fmla="*/ 2524125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2775" h="2524125">
                <a:moveTo>
                  <a:pt x="3152775" y="590550"/>
                </a:moveTo>
                <a:lnTo>
                  <a:pt x="3152775" y="0"/>
                </a:lnTo>
                <a:lnTo>
                  <a:pt x="0" y="0"/>
                </a:lnTo>
                <a:lnTo>
                  <a:pt x="0" y="2524125"/>
                </a:lnTo>
                <a:lnTo>
                  <a:pt x="2476500" y="2524125"/>
                </a:ln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438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스크립트를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“H_WM Code_1 ~ H_WM Code_9, H_Q’ty Cal Type Tag” </a:t>
            </a:r>
            <a:r>
              <a:rPr lang="ko-KR" altLang="en-US" dirty="0">
                <a:sym typeface="Wingdings" pitchFamily="2" charset="2"/>
              </a:rPr>
              <a:t>매개변수가 패밀리 타입 속성에 존재하여야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Excel to Revit,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WM Data Injection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5190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623168"/>
            <a:ext cx="3933968" cy="23805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1. Dynamo Player</a:t>
            </a:r>
            <a:r>
              <a:rPr lang="ko-KR" altLang="en-US" sz="1050" b="0" dirty="0">
                <a:sym typeface="Wingdings" pitchFamily="2" charset="2"/>
              </a:rPr>
              <a:t>로 </a:t>
            </a:r>
            <a:r>
              <a:rPr lang="en-US" altLang="ko-KR" sz="1050" b="0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스크립트를 클릭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2. </a:t>
            </a:r>
            <a:r>
              <a:rPr lang="ko-KR" altLang="en-US" sz="1050" b="0" dirty="0">
                <a:sym typeface="Wingdings" pitchFamily="2" charset="2"/>
              </a:rPr>
              <a:t>참조할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sz="1050" b="0" dirty="0">
                <a:sym typeface="Wingdings" pitchFamily="2" charset="2"/>
              </a:rPr>
              <a:t>와</a:t>
            </a:r>
            <a:r>
              <a:rPr lang="en-US" altLang="ko-KR" sz="1050" b="0" dirty="0">
                <a:sym typeface="Wingdings" pitchFamily="2" charset="2"/>
              </a:rPr>
              <a:t>, 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sz="1050" b="0" dirty="0">
                <a:sym typeface="Wingdings" pitchFamily="2" charset="2"/>
              </a:rPr>
              <a:t>를 각각 선택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②</a:t>
            </a:r>
            <a:r>
              <a:rPr lang="en-US" altLang="ko-KR" sz="1050" b="0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3.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 (</a:t>
            </a:r>
            <a:r>
              <a:rPr lang="ko-KR" altLang="en-US" sz="1050" b="0" dirty="0">
                <a:sym typeface="Wingdings" pitchFamily="2" charset="2"/>
              </a:rPr>
              <a:t>③ </a:t>
            </a:r>
            <a:r>
              <a:rPr lang="en-US" altLang="ko-KR" sz="1050" b="0" dirty="0">
                <a:sym typeface="Wingdings" pitchFamily="2" charset="2"/>
              </a:rPr>
              <a:t>- </a:t>
            </a:r>
            <a:r>
              <a:rPr lang="en-US" altLang="ko-KR" sz="1050" b="0" u="sng" dirty="0">
                <a:sym typeface="Wingdings" pitchFamily="2" charset="2"/>
              </a:rPr>
              <a:t>Total BOQ</a:t>
            </a:r>
            <a:r>
              <a:rPr lang="ko-KR" altLang="en-US" sz="1050" b="0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4.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sz="1050" b="0" dirty="0">
                <a:sym typeface="Wingdings" pitchFamily="2" charset="2"/>
              </a:rPr>
              <a:t>을 누르면 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④</a:t>
            </a:r>
            <a:r>
              <a:rPr lang="en-US" altLang="ko-KR" sz="1050" b="0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아래 </a:t>
            </a:r>
            <a:r>
              <a:rPr lang="en-US" altLang="ko-KR" sz="1050" b="0" dirty="0">
                <a:sym typeface="Wingdings" pitchFamily="2" charset="2"/>
              </a:rPr>
              <a:t>A</a:t>
            </a:r>
            <a:r>
              <a:rPr lang="ko-KR" altLang="en-US" sz="1050" b="0" dirty="0">
                <a:sym typeface="Wingdings" pitchFamily="2" charset="2"/>
              </a:rPr>
              <a:t>와 </a:t>
            </a:r>
            <a:r>
              <a:rPr lang="en-US" altLang="ko-KR" sz="1050" b="0" dirty="0">
                <a:sym typeface="Wingdings" pitchFamily="2" charset="2"/>
              </a:rPr>
              <a:t>B </a:t>
            </a:r>
            <a:r>
              <a:rPr lang="ko-KR" altLang="en-US" sz="1050" b="0" dirty="0">
                <a:sym typeface="Wingdings" pitchFamily="2" charset="2"/>
              </a:rPr>
              <a:t>처럼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패밀리 리스트와 </a:t>
            </a:r>
            <a:r>
              <a:rPr lang="en-US" altLang="ko-KR" sz="1050" b="0" dirty="0">
                <a:sym typeface="Wingdings" pitchFamily="2" charset="2"/>
              </a:rPr>
              <a:t>Total BOQ </a:t>
            </a:r>
            <a:r>
              <a:rPr lang="ko-KR" altLang="en-US" sz="1050" b="0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sz="1050" b="0" dirty="0">
                <a:sym typeface="Wingdings" pitchFamily="2" charset="2"/>
              </a:rPr>
              <a:t>.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0" y="20816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b="0" dirty="0">
                <a:latin typeface="+mn-ea"/>
                <a:sym typeface="Wingdings" pitchFamily="2" charset="2"/>
              </a:rPr>
              <a:t>a)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시트에 이미 </a:t>
            </a:r>
            <a:r>
              <a:rPr lang="en-US" altLang="ko-KR" b="0" dirty="0">
                <a:latin typeface="+mn-ea"/>
                <a:sym typeface="Wingdings" pitchFamily="2" charset="2"/>
              </a:rPr>
              <a:t>WM</a:t>
            </a:r>
            <a:r>
              <a:rPr lang="ko-KR" altLang="en-US" b="0" dirty="0">
                <a:latin typeface="+mn-ea"/>
                <a:sym typeface="Wingdings" pitchFamily="2" charset="2"/>
              </a:rPr>
              <a:t>가 기입되어 있는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ko-KR" altLang="en-US" b="0" dirty="0" err="1">
                <a:latin typeface="+mn-ea"/>
                <a:sym typeface="Wingdings" pitchFamily="2" charset="2"/>
              </a:rPr>
              <a:t>물량값</a:t>
            </a:r>
            <a:r>
              <a:rPr lang="ko-KR" altLang="en-US" b="0" dirty="0">
                <a:latin typeface="+mn-ea"/>
                <a:sym typeface="Wingdings" pitchFamily="2" charset="2"/>
              </a:rPr>
              <a:t> 마다 </a:t>
            </a:r>
            <a:r>
              <a:rPr lang="en-US" altLang="ko-KR" b="0" dirty="0">
                <a:latin typeface="+mn-ea"/>
                <a:sym typeface="Wingdings" pitchFamily="2" charset="2"/>
              </a:rPr>
              <a:t>Work Master Code</a:t>
            </a:r>
            <a:r>
              <a:rPr lang="ko-KR" altLang="en-US" b="0" dirty="0">
                <a:latin typeface="+mn-ea"/>
                <a:sym typeface="Wingdings" pitchFamily="2" charset="2"/>
              </a:rPr>
              <a:t>의 행번호에 맞게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건물별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값만 자동으로 기입됨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b) 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E-space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세팅 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산출이 필요한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“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Total BOQ_blank.xlsx</a:t>
            </a:r>
            <a:r>
              <a:rPr lang="en-US" altLang="ko-KR" b="0" dirty="0">
                <a:latin typeface="+mn-ea"/>
                <a:sym typeface="Wingdings" pitchFamily="2" charset="2"/>
              </a:rPr>
              <a:t>”</a:t>
            </a:r>
            <a:r>
              <a:rPr lang="ko-KR" altLang="en-US" b="0" dirty="0">
                <a:latin typeface="+mn-ea"/>
                <a:sym typeface="Wingdings" pitchFamily="2" charset="2"/>
              </a:rPr>
              <a:t>을</a:t>
            </a:r>
            <a:r>
              <a:rPr lang="en-US" altLang="ko-KR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>
                <a:latin typeface="+mn-ea"/>
                <a:sym typeface="Wingdings" pitchFamily="2" charset="2"/>
              </a:rPr>
              <a:t>실행하여 산출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대상 건물명 입력 후 저장</a:t>
            </a:r>
            <a:r>
              <a:rPr lang="ko-KR" altLang="en-US" b="0" dirty="0">
                <a:latin typeface="+mn-ea"/>
                <a:sym typeface="Wingdings" pitchFamily="2" charset="2"/>
              </a:rPr>
              <a:t> 및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ko-KR" altLang="en-US" b="0" dirty="0">
                <a:latin typeface="+mn-ea"/>
                <a:sym typeface="Wingdings" pitchFamily="2" charset="2"/>
              </a:rPr>
              <a:t>다이나모 플레이어에서 </a:t>
            </a:r>
            <a:r>
              <a:rPr lang="en-US" altLang="ko-KR" b="0" dirty="0">
                <a:latin typeface="+mn-ea"/>
                <a:sym typeface="Wingdings" pitchFamily="2" charset="2"/>
              </a:rPr>
              <a:t>“Total BOQ_blank.xlsx” </a:t>
            </a:r>
            <a:r>
              <a:rPr lang="ko-KR" altLang="en-US" b="0" dirty="0">
                <a:latin typeface="+mn-ea"/>
                <a:sym typeface="Wingdings" pitchFamily="2" charset="2"/>
              </a:rPr>
              <a:t>파일 선택 하면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Work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en-US" altLang="ko-KR" b="0" dirty="0">
                <a:latin typeface="+mn-ea"/>
                <a:sym typeface="Wingdings" pitchFamily="2" charset="2"/>
              </a:rPr>
              <a:t>Master Spec </a:t>
            </a:r>
            <a:r>
              <a:rPr lang="ko-KR" altLang="en-US" b="0" dirty="0">
                <a:latin typeface="+mn-ea"/>
                <a:sym typeface="Wingdings" pitchFamily="2" charset="2"/>
              </a:rPr>
              <a:t>및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물량값을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비어있는</a:t>
            </a:r>
            <a:r>
              <a:rPr lang="ko-KR" altLang="en-US" b="0" dirty="0">
                <a:latin typeface="+mn-ea"/>
                <a:sym typeface="Wingdings" pitchFamily="2" charset="2"/>
              </a:rPr>
              <a:t> 시트에 자동으로 입력</a:t>
            </a:r>
            <a:endParaRPr lang="en-US" altLang="ko-KR" b="0" dirty="0">
              <a:latin typeface="+mn-ea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latin typeface="+mn-ea"/>
                <a:sym typeface="Wingdings" pitchFamily="2" charset="2"/>
              </a:rPr>
              <a:t>4.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 출력 상세설명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00040651-C060-4042-9FA8-37E35D4A2EED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5. </a:t>
            </a:r>
            <a:r>
              <a:rPr lang="ko-KR" altLang="en-US" b="0" dirty="0">
                <a:sym typeface="Wingdings" pitchFamily="2" charset="2"/>
              </a:rPr>
              <a:t>실행 완료 후 우측 그림 처럼 </a:t>
            </a:r>
            <a:r>
              <a:rPr lang="en-US" altLang="ko-KR" b="0" dirty="0">
                <a:sym typeface="Wingdings" pitchFamily="2" charset="2"/>
              </a:rPr>
              <a:t>Outputs </a:t>
            </a:r>
            <a:r>
              <a:rPr lang="ko-KR" altLang="en-US" b="0" dirty="0">
                <a:sym typeface="Wingdings" pitchFamily="2" charset="2"/>
              </a:rPr>
              <a:t>구역의 </a:t>
            </a:r>
            <a:r>
              <a:rPr lang="en-US" altLang="ko-KR" b="0" dirty="0">
                <a:sym typeface="Wingdings" pitchFamily="2" charset="2"/>
              </a:rPr>
              <a:t>Export to Total BOQ </a:t>
            </a:r>
            <a:r>
              <a:rPr lang="ko-KR" altLang="en-US" b="0" dirty="0">
                <a:sym typeface="Wingdings" pitchFamily="2" charset="2"/>
              </a:rPr>
              <a:t>란에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데이터 출력 결과가 나타나면 정상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좌측 하단의 </a:t>
            </a:r>
            <a:r>
              <a:rPr lang="en-US" altLang="ko-KR" b="0" dirty="0">
                <a:sym typeface="Wingdings" pitchFamily="2" charset="2"/>
              </a:rPr>
              <a:t>Run complete </a:t>
            </a:r>
            <a:r>
              <a:rPr lang="ko-KR" altLang="en-US" b="0" dirty="0">
                <a:sym typeface="Wingdings" pitchFamily="2" charset="2"/>
              </a:rPr>
              <a:t>가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아닌 </a:t>
            </a:r>
            <a:r>
              <a:rPr lang="en-US" altLang="ko-KR" b="0" dirty="0">
                <a:sym typeface="Wingdings" pitchFamily="2" charset="2"/>
              </a:rPr>
              <a:t>‘Run complete with warnings </a:t>
            </a:r>
            <a:r>
              <a:rPr lang="ko-KR" altLang="en-US" b="0" dirty="0">
                <a:sym typeface="Wingdings" pitchFamily="2" charset="2"/>
              </a:rPr>
              <a:t>가 표시되면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물량산출 툴 </a:t>
            </a:r>
            <a:r>
              <a:rPr lang="en-US" altLang="ko-KR" b="0" dirty="0">
                <a:sym typeface="Wingdings" pitchFamily="2" charset="2"/>
              </a:rPr>
              <a:t>Admin</a:t>
            </a:r>
            <a:r>
              <a:rPr lang="ko-KR" altLang="en-US" b="0" dirty="0">
                <a:sym typeface="Wingdings" pitchFamily="2" charset="2"/>
              </a:rPr>
              <a:t>에게 문의 요망</a:t>
            </a:r>
            <a:endParaRPr lang="en-US" altLang="ko-KR" b="0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289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실행결과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763935"/>
            <a:chOff x="1872352" y="3464216"/>
            <a:chExt cx="2057687" cy="76393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2036490" y="3981930"/>
              <a:ext cx="13404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</a:t>
              </a:r>
              <a:r>
                <a:rPr lang="en-US" altLang="ko-KR" sz="1000" dirty="0">
                  <a:solidFill>
                    <a:srgbClr val="FF0000"/>
                  </a:solidFill>
                </a:rPr>
                <a:t>Admin</a:t>
              </a:r>
              <a:r>
                <a:rPr lang="ko-KR" altLang="en-US" sz="1000" dirty="0">
                  <a:solidFill>
                    <a:srgbClr val="FF0000"/>
                  </a:solidFill>
                </a:rPr>
                <a:t>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6. </a:t>
            </a:r>
            <a:r>
              <a:rPr lang="ko-KR" altLang="en-US" b="0" dirty="0">
                <a:sym typeface="Wingdings" pitchFamily="2" charset="2"/>
              </a:rPr>
              <a:t>실행이 완료되면 자동으로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내부에서 유도했던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가상 되메우기 형상</a:t>
            </a:r>
            <a:r>
              <a:rPr lang="ko-KR" altLang="en-US" b="0" dirty="0">
                <a:sym typeface="Wingdings" pitchFamily="2" charset="2"/>
              </a:rPr>
              <a:t>이 적색의 </a:t>
            </a:r>
            <a:r>
              <a:rPr lang="en-US" altLang="ko-KR" b="0" dirty="0">
                <a:sym typeface="Wingdings" pitchFamily="2" charset="2"/>
              </a:rPr>
              <a:t>DirectShape</a:t>
            </a:r>
            <a:r>
              <a:rPr lang="ko-KR" altLang="en-US" b="0" dirty="0">
                <a:sym typeface="Wingdings" pitchFamily="2" charset="2"/>
              </a:rPr>
              <a:t>이 되어 레빗으로 들어오게 됨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-</a:t>
            </a:r>
            <a:r>
              <a:rPr lang="ko-KR" altLang="en-US" b="0" dirty="0">
                <a:sym typeface="Wingdings" pitchFamily="2" charset="2"/>
              </a:rPr>
              <a:t>되메우기 객체 선택 후 단축키 </a:t>
            </a:r>
            <a:r>
              <a:rPr lang="en-US" altLang="ko-KR" b="0" dirty="0">
                <a:sym typeface="Wingdings" pitchFamily="2" charset="2"/>
              </a:rPr>
              <a:t>‘HI’</a:t>
            </a:r>
            <a:r>
              <a:rPr lang="ko-KR" altLang="en-US" b="0" dirty="0">
                <a:sym typeface="Wingdings" pitchFamily="2" charset="2"/>
              </a:rPr>
              <a:t> 입력하면 되메우기 형상을 제외한 나머지를 임시로 감춘 뷰로 진입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(</a:t>
            </a:r>
            <a:r>
              <a:rPr lang="ko-KR" altLang="en-US" b="0" dirty="0">
                <a:sym typeface="Wingdings" pitchFamily="2" charset="2"/>
              </a:rPr>
              <a:t>해당 객체는 이동 및 복사가 가능하며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터파기 산출 형상을 시각적으로 검토하고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도면화에 활용할 수 있음</a:t>
            </a:r>
            <a:r>
              <a:rPr lang="en-US" altLang="ko-KR" b="0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2279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되메우기 형상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레빗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재삽입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pic>
        <p:nvPicPr>
          <p:cNvPr id="1026" name="Picture 2" descr="BIM교육] [Autodesk Revit Structure강좌 03강] 구조부재 작성 기둥, 보 - YouTube">
            <a:extLst>
              <a:ext uri="{FF2B5EF4-FFF2-40B4-BE49-F238E27FC236}">
                <a16:creationId xmlns:a16="http://schemas.microsoft.com/office/drawing/2014/main" id="{8AF1B935-C1AB-2E2E-8549-A9BB619FF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0" r="13986" b="9512"/>
          <a:stretch/>
        </p:blipFill>
        <p:spPr bwMode="auto">
          <a:xfrm>
            <a:off x="279443" y="2124539"/>
            <a:ext cx="5620310" cy="280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6015319" y="2124539"/>
            <a:ext cx="3776108" cy="2344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Revit</a:t>
            </a:r>
            <a:r>
              <a:rPr lang="ko-KR" altLang="en-US" sz="1100" dirty="0"/>
              <a:t>으로 부재를 작성</a:t>
            </a:r>
            <a:r>
              <a:rPr lang="en-US" altLang="ko-KR" sz="1100" dirty="0"/>
              <a:t>, </a:t>
            </a:r>
            <a:r>
              <a:rPr lang="ko-KR" altLang="en-US" sz="1100" dirty="0"/>
              <a:t>배치 하는 과정에서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각 부재의 형상과 위치에 대한 정보는 자동으로 꾸려진다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 정보를 이용해서</a:t>
            </a:r>
            <a:r>
              <a:rPr lang="en-US" altLang="ko-KR" sz="1100" dirty="0"/>
              <a:t>,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도면을 자동화 </a:t>
            </a:r>
            <a:r>
              <a:rPr lang="ko-KR" altLang="en-US" sz="1100" dirty="0"/>
              <a:t>할 수도 있고</a:t>
            </a:r>
            <a:r>
              <a:rPr lang="en-US" altLang="ko-KR" sz="1100" dirty="0"/>
              <a:t>,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물량 산출을 자동화</a:t>
            </a:r>
            <a:r>
              <a:rPr lang="ko-KR" altLang="en-US" sz="1100" dirty="0"/>
              <a:t> 할 수도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91639-959F-2670-3BD8-AED2D1FCEF22}"/>
              </a:ext>
            </a:extLst>
          </p:cNvPr>
          <p:cNvSpPr txBox="1"/>
          <p:nvPr/>
        </p:nvSpPr>
        <p:spPr>
          <a:xfrm>
            <a:off x="279442" y="1650509"/>
            <a:ext cx="4406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서론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3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9DE748-9341-4AFA-447B-32A8DA8E8F2F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7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Administrator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29A31-3776-2BF5-F1D5-1062D029C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  <a:endParaRPr lang="ko-KR" altLang="en-US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4CAC6-14F6-4676-89ED-DD45BD3B65B9}"/>
              </a:ext>
            </a:extLst>
          </p:cNvPr>
          <p:cNvSpPr txBox="1"/>
          <p:nvPr/>
        </p:nvSpPr>
        <p:spPr>
          <a:xfrm>
            <a:off x="469943" y="1484259"/>
            <a:ext cx="7912057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Admin.’s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Role</a:t>
            </a: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Family List </a:t>
            </a:r>
            <a:r>
              <a:rPr lang="ko-KR" altLang="en-US" sz="1100" dirty="0">
                <a:latin typeface="+mj-ea"/>
                <a:ea typeface="+mj-ea"/>
              </a:rPr>
              <a:t>의 팀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 Template/Library</a:t>
            </a:r>
            <a:r>
              <a:rPr lang="ko-KR" altLang="en-US" sz="11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atin typeface="+mj-ea"/>
                <a:ea typeface="+mj-ea"/>
              </a:rPr>
              <a:t>매뉴얼 개정 관련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팀 표준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관련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절차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최신 팀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표준 공지 및 배포 절차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공지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파일 배포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6A7697-84E2-4126-ACA5-C17CFF0A2B43}"/>
              </a:ext>
            </a:extLst>
          </p:cNvPr>
          <p:cNvGrpSpPr/>
          <p:nvPr/>
        </p:nvGrpSpPr>
        <p:grpSpPr>
          <a:xfrm>
            <a:off x="972426" y="1523009"/>
            <a:ext cx="8530906" cy="4903486"/>
            <a:chOff x="972426" y="1523009"/>
            <a:chExt cx="8530906" cy="49034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0E8703-ADF2-DDCB-FCA6-CF70841B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177" y="4102739"/>
              <a:ext cx="1770568" cy="189747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D30064-4C7B-34BE-FA01-9BA7749F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356" y="4482377"/>
              <a:ext cx="3422316" cy="123704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131C88-FC06-5E57-BA22-2DE8316EAE2B}"/>
                </a:ext>
              </a:extLst>
            </p:cNvPr>
            <p:cNvSpPr txBox="1"/>
            <p:nvPr/>
          </p:nvSpPr>
          <p:spPr>
            <a:xfrm>
              <a:off x="1264465" y="5741692"/>
              <a:ext cx="1122423" cy="684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0000FF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USER</a:t>
              </a:r>
            </a:p>
            <a:p>
              <a:r>
                <a:rPr lang="en-US" altLang="ko-KR" sz="1050" dirty="0">
                  <a:solidFill>
                    <a:srgbClr val="0000FF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In Each Project</a:t>
              </a:r>
              <a:endParaRPr lang="ko-KR" altLang="en-US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85CDC1-099B-A3E4-07C8-09C9BE9EB97C}"/>
                </a:ext>
              </a:extLst>
            </p:cNvPr>
            <p:cNvSpPr txBox="1"/>
            <p:nvPr/>
          </p:nvSpPr>
          <p:spPr>
            <a:xfrm>
              <a:off x="3789862" y="3781969"/>
              <a:ext cx="23262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atin typeface="현대하모니 M" panose="02020603020101020101" pitchFamily="18" charset="-127"/>
                  <a:ea typeface="현대하모니 M" panose="02020603020101020101" pitchFamily="18" charset="-127"/>
                </a:defRPr>
              </a:lvl1pPr>
            </a:lstStyle>
            <a:p>
              <a:r>
                <a:rPr lang="ko-KR" altLang="en-US" sz="2000" b="1" dirty="0">
                  <a:solidFill>
                    <a:srgbClr val="FF00FF"/>
                  </a:solidFill>
                  <a:latin typeface="+mn-ea"/>
                  <a:ea typeface="+mn-ea"/>
                </a:rPr>
                <a:t>플랜트 건축설계팀</a:t>
              </a:r>
              <a:endParaRPr lang="en-US" altLang="ko-KR" sz="2000" b="1" dirty="0">
                <a:solidFill>
                  <a:srgbClr val="FF00FF"/>
                </a:solidFill>
                <a:latin typeface="+mn-ea"/>
                <a:ea typeface="+mn-ea"/>
              </a:endParaRPr>
            </a:p>
            <a:p>
              <a:r>
                <a:rPr lang="en-US" altLang="ko-KR" sz="2000" b="1" dirty="0">
                  <a:solidFill>
                    <a:srgbClr val="FF00FF"/>
                  </a:solidFill>
                  <a:latin typeface="+mn-ea"/>
                  <a:ea typeface="+mn-ea"/>
                </a:rPr>
                <a:t>BIM Admin.</a:t>
              </a:r>
              <a:endParaRPr lang="ko-KR" altLang="en-US" sz="2000" b="1" dirty="0">
                <a:solidFill>
                  <a:srgbClr val="FF00FF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B3CC9-71EF-8E6D-BF67-80A92BB7674C}"/>
                </a:ext>
              </a:extLst>
            </p:cNvPr>
            <p:cNvSpPr txBox="1"/>
            <p:nvPr/>
          </p:nvSpPr>
          <p:spPr>
            <a:xfrm>
              <a:off x="7725934" y="5741692"/>
              <a:ext cx="869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F66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DEV</a:t>
              </a:r>
              <a:endParaRPr lang="ko-KR" altLang="en-US" sz="2800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8C975C-22A4-01C3-DC70-36467484981A}"/>
                </a:ext>
              </a:extLst>
            </p:cNvPr>
            <p:cNvSpPr txBox="1"/>
            <p:nvPr/>
          </p:nvSpPr>
          <p:spPr>
            <a:xfrm>
              <a:off x="3656779" y="1523009"/>
              <a:ext cx="2592441" cy="369332"/>
            </a:xfrm>
            <a:prstGeom prst="rect">
              <a:avLst/>
            </a:prstGeom>
            <a:noFill/>
            <a:ln w="38100" cmpd="dbl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전사 통합 </a:t>
              </a:r>
              <a:r>
                <a:rPr lang="en-US" altLang="ko-KR" dirty="0">
                  <a:latin typeface="+mn-ea"/>
                </a:rPr>
                <a:t>BIM/DT</a:t>
              </a:r>
              <a:r>
                <a:rPr lang="ko-KR" altLang="en-US" dirty="0">
                  <a:latin typeface="+mn-ea"/>
                </a:rPr>
                <a:t> 정책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1353E11-9421-AAA8-CF95-A1B69D068563}"/>
                </a:ext>
              </a:extLst>
            </p:cNvPr>
            <p:cNvGrpSpPr/>
            <p:nvPr/>
          </p:nvGrpSpPr>
          <p:grpSpPr>
            <a:xfrm>
              <a:off x="4840944" y="2085976"/>
              <a:ext cx="161359" cy="1519454"/>
              <a:chOff x="4840944" y="2950726"/>
              <a:chExt cx="161359" cy="716615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E21E84A-AB19-283B-2C83-C7EF5CAE07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0944" y="2950726"/>
                <a:ext cx="0" cy="71661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A525E753-77CD-9E77-73A8-04049C4D2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2303" y="2950726"/>
                <a:ext cx="0" cy="716615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794D8E1-12F9-2617-DC67-88A3E90867D1}"/>
                </a:ext>
              </a:extLst>
            </p:cNvPr>
            <p:cNvSpPr/>
            <p:nvPr/>
          </p:nvSpPr>
          <p:spPr>
            <a:xfrm>
              <a:off x="1819835" y="4042507"/>
              <a:ext cx="1970025" cy="1667435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miter lim="800000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17CD888-5525-D978-7D29-8F786EA27E85}"/>
                </a:ext>
              </a:extLst>
            </p:cNvPr>
            <p:cNvSpPr/>
            <p:nvPr/>
          </p:nvSpPr>
          <p:spPr>
            <a:xfrm flipH="1">
              <a:off x="6106316" y="4042507"/>
              <a:ext cx="2054191" cy="1667435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8C99426-3454-DC39-CFE6-CCCB1D541123}"/>
                </a:ext>
              </a:extLst>
            </p:cNvPr>
            <p:cNvSpPr/>
            <p:nvPr/>
          </p:nvSpPr>
          <p:spPr>
            <a:xfrm rot="10800000">
              <a:off x="2380088" y="4482376"/>
              <a:ext cx="1770567" cy="1557807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32E2316-97A4-288D-FA65-37FADAE374BD}"/>
                </a:ext>
              </a:extLst>
            </p:cNvPr>
            <p:cNvSpPr/>
            <p:nvPr/>
          </p:nvSpPr>
          <p:spPr>
            <a:xfrm rot="10800000" flipH="1">
              <a:off x="5776394" y="4482374"/>
              <a:ext cx="1949540" cy="1557808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58EA44-6496-08B5-A801-FAC4A5FA5FA2}"/>
                </a:ext>
              </a:extLst>
            </p:cNvPr>
            <p:cNvSpPr txBox="1"/>
            <p:nvPr/>
          </p:nvSpPr>
          <p:spPr>
            <a:xfrm>
              <a:off x="3075773" y="6093429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사용성 피드백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3802BE-75CB-C496-3F58-5A79A3C98D2F}"/>
                </a:ext>
              </a:extLst>
            </p:cNvPr>
            <p:cNvSpPr txBox="1"/>
            <p:nvPr/>
          </p:nvSpPr>
          <p:spPr>
            <a:xfrm>
              <a:off x="5776393" y="6093429"/>
              <a:ext cx="1470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개발용이성 피드백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CC55EF-BFEF-1568-04D3-7EC612C43CD8}"/>
                </a:ext>
              </a:extLst>
            </p:cNvPr>
            <p:cNvSpPr txBox="1"/>
            <p:nvPr/>
          </p:nvSpPr>
          <p:spPr>
            <a:xfrm>
              <a:off x="972426" y="3581449"/>
              <a:ext cx="23583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rgbClr val="C00000"/>
                  </a:solidFill>
                </a:rPr>
                <a:t>팀 표준 변경 사항 고시 및 배포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797BE9-14EA-0CB3-DC4A-F2AD99111E03}"/>
                </a:ext>
              </a:extLst>
            </p:cNvPr>
            <p:cNvSpPr txBox="1"/>
            <p:nvPr/>
          </p:nvSpPr>
          <p:spPr>
            <a:xfrm>
              <a:off x="6751163" y="3569945"/>
              <a:ext cx="2752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C000"/>
                  </a:solidFill>
                </a:rPr>
                <a:t>전사 요구 혹은 팀내 요구로 취합된 업데이트 요청 사항 전달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31AF55F-DD5F-93EE-D04E-1D37DB716FE1}"/>
                </a:ext>
              </a:extLst>
            </p:cNvPr>
            <p:cNvSpPr/>
            <p:nvPr/>
          </p:nvSpPr>
          <p:spPr>
            <a:xfrm>
              <a:off x="3789860" y="3712264"/>
              <a:ext cx="2326280" cy="780950"/>
            </a:xfrm>
            <a:prstGeom prst="round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6494D-6F8C-E0F9-F520-28B4025B6FCD}"/>
                </a:ext>
              </a:extLst>
            </p:cNvPr>
            <p:cNvSpPr txBox="1"/>
            <p:nvPr/>
          </p:nvSpPr>
          <p:spPr>
            <a:xfrm>
              <a:off x="5163663" y="2063709"/>
              <a:ext cx="2752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C000"/>
                  </a:solidFill>
                </a:rPr>
                <a:t>플랜트 건축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BIM </a:t>
              </a:r>
              <a:r>
                <a:rPr lang="ko-KR" altLang="en-US" sz="1200" b="1" dirty="0">
                  <a:solidFill>
                    <a:srgbClr val="FFC000"/>
                  </a:solidFill>
                </a:rPr>
                <a:t>능률 향상을 위한 전사 표준 개정 협의</a:t>
              </a:r>
              <a:endParaRPr lang="en-US" altLang="ko-KR" sz="1200" b="1" dirty="0">
                <a:solidFill>
                  <a:srgbClr val="FFC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71D912-BC44-1E45-75DD-F563AC9005EB}"/>
                </a:ext>
              </a:extLst>
            </p:cNvPr>
            <p:cNvSpPr txBox="1"/>
            <p:nvPr/>
          </p:nvSpPr>
          <p:spPr>
            <a:xfrm>
              <a:off x="2289895" y="2063709"/>
              <a:ext cx="2389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C00000"/>
                  </a:solidFill>
                </a:rPr>
                <a:t>aWBS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체계 등 의 전사표준을 준수 하기 위한 플랜트 건축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BIM </a:t>
              </a:r>
              <a:r>
                <a:rPr lang="ko-KR" altLang="en-US" sz="1200" b="1" dirty="0" err="1">
                  <a:solidFill>
                    <a:srgbClr val="C00000"/>
                  </a:solidFill>
                </a:rPr>
                <a:t>성과품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Output Spec 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협의</a:t>
              </a:r>
            </a:p>
            <a:p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6118-35F3-6AB4-D7CC-1F559A10CD3A}"/>
              </a:ext>
            </a:extLst>
          </p:cNvPr>
          <p:cNvSpPr txBox="1"/>
          <p:nvPr/>
        </p:nvSpPr>
        <p:spPr>
          <a:xfrm>
            <a:off x="53787" y="1343557"/>
            <a:ext cx="9798425" cy="484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00086" eaLnBrk="0" latinLnBrk="0" hangingPunct="0">
              <a:lnSpc>
                <a:spcPct val="250000"/>
              </a:lnSpc>
              <a:defRPr/>
            </a:pPr>
            <a:r>
              <a:rPr lang="en-US" altLang="ko-KR" sz="1400" dirty="0">
                <a:latin typeface="+mj-ea"/>
                <a:ea typeface="+mj-ea"/>
              </a:rPr>
              <a:t>&lt;</a:t>
            </a:r>
            <a:r>
              <a:rPr lang="ko-KR" altLang="en-US" sz="1400" dirty="0">
                <a:latin typeface="+mj-ea"/>
                <a:ea typeface="+mj-ea"/>
              </a:rPr>
              <a:t>개정관리 영역</a:t>
            </a:r>
            <a:r>
              <a:rPr lang="en-US" altLang="ko-KR" sz="1400" dirty="0">
                <a:latin typeface="+mj-ea"/>
                <a:ea typeface="+mj-ea"/>
              </a:rPr>
              <a:t>&gt;</a:t>
            </a: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Family List </a:t>
            </a:r>
            <a:r>
              <a:rPr lang="ko-KR" altLang="en-US" sz="1400" dirty="0">
                <a:latin typeface="+mj-ea"/>
                <a:ea typeface="+mj-ea"/>
              </a:rPr>
              <a:t>의 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Revit Template/Load Family</a:t>
            </a:r>
            <a:r>
              <a:rPr lang="ko-KR" altLang="en-US" sz="14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atin typeface="+mj-ea"/>
                <a:ea typeface="+mj-ea"/>
              </a:rPr>
              <a:t>매뉴얼 개정 관련</a:t>
            </a:r>
            <a:endParaRPr lang="en-US" altLang="ko-KR" sz="1400" dirty="0">
              <a:latin typeface="+mj-ea"/>
              <a:ea typeface="+mj-ea"/>
            </a:endParaRPr>
          </a:p>
          <a:p>
            <a:pPr lvl="1" defTabSz="900086" eaLnBrk="0" latinLnBrk="0" hangingPunct="0">
              <a:lnSpc>
                <a:spcPct val="250000"/>
              </a:lnSpc>
              <a:defRPr/>
            </a:pPr>
            <a:r>
              <a:rPr lang="en-US" altLang="ko-KR" sz="1400" dirty="0">
                <a:latin typeface="+mj-ea"/>
                <a:ea typeface="+mj-ea"/>
              </a:rPr>
              <a:t>&lt;</a:t>
            </a:r>
            <a:r>
              <a:rPr lang="ko-KR" altLang="en-US" sz="1400" dirty="0">
                <a:latin typeface="+mj-ea"/>
                <a:ea typeface="+mj-ea"/>
              </a:rPr>
              <a:t>유저 지원 및 툴 유지 보수 영역</a:t>
            </a:r>
            <a:r>
              <a:rPr lang="en-US" altLang="ko-KR" sz="1400" dirty="0">
                <a:latin typeface="+mj-ea"/>
                <a:ea typeface="+mj-ea"/>
              </a:rPr>
              <a:t>&gt;</a:t>
            </a: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6CFFE-38CC-2A23-6DBF-7E4D89AAB005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9CB2C8A7-01A9-7518-1EEB-BE01CD02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패밀리 리스트의 시트 중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개요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적용 규칙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구성도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작성 유의 사항 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[WM-AR, 3D Standard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전사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FA59E-8738-16B0-9CB4-D48C4960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0" y="1515379"/>
            <a:ext cx="3110024" cy="2235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B3BE6-F414-59EE-400B-51E4939E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10" y="1772189"/>
            <a:ext cx="1924794" cy="2146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5C3D-8050-3FC3-D4D2-4971EBC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7" y="4042792"/>
            <a:ext cx="4149810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C1AEA2-8C0E-051C-D6D5-C9D38159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7" y="4729233"/>
            <a:ext cx="3180350" cy="163121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340D2E41-125C-5E06-0D9D-DEAF696C8B40}"/>
              </a:ext>
            </a:extLst>
          </p:cNvPr>
          <p:cNvSpPr/>
          <p:nvPr/>
        </p:nvSpPr>
        <p:spPr>
          <a:xfrm>
            <a:off x="387019" y="1223211"/>
            <a:ext cx="597568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전사 표준 내용 개정 시 변경 반영 후 재 배포 및 공지</a:t>
            </a:r>
          </a:p>
        </p:txBody>
      </p:sp>
    </p:spTree>
    <p:extLst>
      <p:ext uri="{BB962C8B-B14F-4D97-AF65-F5344CB8AC3E}">
        <p14:creationId xmlns:p14="http://schemas.microsoft.com/office/powerpoint/2010/main" val="3908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66900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Revit Template/Library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표준 내용 개정 시 변경사항 반영 후 재 배포 및 공지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중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 변경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에 의해</a:t>
            </a: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공유 매개변수 파일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명명 규칙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로드 패밀리 라이브러리 등의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파일 등의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Template/Library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ABA8C-2142-13F8-3459-0CEC35A4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89" y="1649318"/>
            <a:ext cx="2310091" cy="2441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90D3-5C2A-063F-4A63-0C914A57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"/>
          <a:stretch/>
        </p:blipFill>
        <p:spPr>
          <a:xfrm>
            <a:off x="5853953" y="2312893"/>
            <a:ext cx="2238929" cy="223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8A993-48DC-685B-BA8B-E087D2F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7" y="3603812"/>
            <a:ext cx="3336589" cy="272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7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15084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매뉴얼 개정 관련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11577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BIM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팀 표준 변경에 의해 툴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사용법에 변화가 생겼을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내용을 매뉴얼에 반영하여 공지 및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31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3C33F-0DB5-C6D9-720C-FDBE9C3CAFCD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7CE507BC-B9B6-DD7E-2A1F-DC2EAA77C7C0}"/>
              </a:ext>
            </a:extLst>
          </p:cNvPr>
          <p:cNvSpPr/>
          <p:nvPr/>
        </p:nvSpPr>
        <p:spPr>
          <a:xfrm>
            <a:off x="387020" y="1223211"/>
            <a:ext cx="706153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물량산출 툴 이용 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User Manual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에 규정된 설정 사항 준수하도록 사용자 가이드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F96B-E7F8-1DCF-31F1-BF284ACE3E59}"/>
              </a:ext>
            </a:extLst>
          </p:cNvPr>
          <p:cNvSpPr txBox="1"/>
          <p:nvPr/>
        </p:nvSpPr>
        <p:spPr>
          <a:xfrm>
            <a:off x="477370" y="1802197"/>
            <a:ext cx="8254253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User Manual</a:t>
            </a:r>
            <a:r>
              <a:rPr lang="ko-KR" altLang="en-US" sz="1100" dirty="0">
                <a:latin typeface="+mn-ea"/>
              </a:rPr>
              <a:t>에서 언급한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“패밀리 타입 명칭 일치”</a:t>
            </a:r>
            <a:r>
              <a:rPr lang="en-US" altLang="ko-KR" sz="1100" b="1" dirty="0">
                <a:latin typeface="+mn-ea"/>
              </a:rPr>
              <a:t>(Revit &amp; Family List both) | “Q’ty Cal Type Tag </a:t>
            </a:r>
            <a:r>
              <a:rPr lang="ko-KR" altLang="en-US" sz="1100" b="1" dirty="0">
                <a:latin typeface="+mn-ea"/>
              </a:rPr>
              <a:t>명칭 일치”</a:t>
            </a:r>
            <a:r>
              <a:rPr lang="en-US" altLang="ko-KR" sz="1100" b="1" dirty="0">
                <a:latin typeface="+mn-ea"/>
              </a:rPr>
              <a:t>(Family List)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Units</a:t>
            </a:r>
            <a:r>
              <a:rPr lang="ko-KR" altLang="en-US" sz="1100" b="1" dirty="0">
                <a:latin typeface="+mn-ea"/>
              </a:rPr>
              <a:t> 설정 확인</a:t>
            </a:r>
            <a:r>
              <a:rPr lang="en-US" altLang="ko-KR" sz="1100" b="1" dirty="0">
                <a:latin typeface="+mn-ea"/>
              </a:rPr>
              <a:t>(Revit) 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Survey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Point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높이 설정 확인</a:t>
            </a:r>
            <a:r>
              <a:rPr lang="en-US" altLang="ko-KR" sz="1100" b="1" dirty="0">
                <a:latin typeface="+mn-ea"/>
              </a:rPr>
              <a:t>(Revit)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등 상기의 준수사항이 지켜져야 물량산출 툴이 동작함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따라서 실행프로젝트 </a:t>
            </a:r>
            <a:r>
              <a:rPr lang="en-US" altLang="ko-KR" sz="1100" dirty="0">
                <a:latin typeface="+mn-ea"/>
              </a:rPr>
              <a:t>W/G </a:t>
            </a:r>
            <a:r>
              <a:rPr lang="ko-KR" altLang="en-US" sz="1100" dirty="0">
                <a:latin typeface="+mn-ea"/>
              </a:rPr>
              <a:t>이 협력업체에 모델링 작업지시를 할 때 해당 내용을 포함 할 수 있도록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전파교육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프로젝트 초기 </a:t>
            </a:r>
            <a:r>
              <a:rPr lang="en-US" altLang="ko-KR" sz="1100" dirty="0">
                <a:latin typeface="+mn-ea"/>
              </a:rPr>
              <a:t>BIM </a:t>
            </a:r>
            <a:r>
              <a:rPr lang="ko-KR" altLang="en-US" sz="1100" dirty="0">
                <a:latin typeface="+mn-ea"/>
              </a:rPr>
              <a:t>가이드 사항 등을 문서로 제작 후 고지 필요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또한 작성된 </a:t>
            </a:r>
            <a:r>
              <a:rPr lang="en-US" altLang="ko-KR" sz="1100" dirty="0">
                <a:latin typeface="+mn-ea"/>
              </a:rPr>
              <a:t>Revit </a:t>
            </a:r>
            <a:r>
              <a:rPr lang="ko-KR" altLang="en-US" sz="1100" dirty="0">
                <a:latin typeface="+mn-ea"/>
              </a:rPr>
              <a:t>모델링이 물량산출 툴 실행에 적합한 상태인지 쉽게 검토할 수 있도록 모델링 검토 툴 제작 및 팀 내 배포</a:t>
            </a:r>
          </a:p>
        </p:txBody>
      </p:sp>
    </p:spTree>
    <p:extLst>
      <p:ext uri="{BB962C8B-B14F-4D97-AF65-F5344CB8AC3E}">
        <p14:creationId xmlns:p14="http://schemas.microsoft.com/office/powerpoint/2010/main" val="3068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18C6435-13B1-8619-842B-EBC1CF8A9054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E157C-60F1-474E-E3C5-A65CD274D5F2}"/>
              </a:ext>
            </a:extLst>
          </p:cNvPr>
          <p:cNvSpPr txBox="1"/>
          <p:nvPr/>
        </p:nvSpPr>
        <p:spPr>
          <a:xfrm>
            <a:off x="552895" y="3245409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Step.1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오류 유형 판단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1&gt; Input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 양식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Revit</a:t>
            </a:r>
            <a:r>
              <a:rPr lang="ko-KR" altLang="en-US" sz="1200" dirty="0"/>
              <a:t> 모델링과 </a:t>
            </a:r>
            <a:r>
              <a:rPr lang="en-US" altLang="ko-KR" sz="1200" dirty="0"/>
              <a:t>Family List </a:t>
            </a:r>
            <a:r>
              <a:rPr lang="ko-KR" altLang="en-US" sz="1200" dirty="0"/>
              <a:t>입력사항을 검토해 </a:t>
            </a:r>
            <a:r>
              <a:rPr lang="en-US" altLang="ko-KR" sz="1200" dirty="0"/>
              <a:t>input data</a:t>
            </a:r>
            <a:r>
              <a:rPr lang="ko-KR" altLang="en-US" sz="1200" dirty="0"/>
              <a:t>가 제대로 들어갈 수 있도록 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엑셀 양 측 오류 사항 고지 및 권장 수정 결과 안내 및 송부 후 조치 결과 기록</a:t>
            </a:r>
            <a:r>
              <a:rPr lang="en-US" altLang="ko-KR" sz="1200" dirty="0"/>
              <a:t>.</a:t>
            </a:r>
          </a:p>
          <a:p>
            <a:pPr marL="358775">
              <a:lnSpc>
                <a:spcPct val="150000"/>
              </a:lnSpc>
            </a:pPr>
            <a:endParaRPr lang="en-US" altLang="ko-KR" sz="1200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2&gt; </a:t>
            </a:r>
            <a:r>
              <a:rPr lang="ko-KR" altLang="en-US" sz="1200" b="1" dirty="0" err="1"/>
              <a:t>다이나모</a:t>
            </a:r>
            <a:r>
              <a:rPr lang="ko-KR" altLang="en-US" sz="1200" b="1" dirty="0"/>
              <a:t> 내부 알고리즘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ko-KR" altLang="en-US" sz="1200" dirty="0" err="1"/>
              <a:t>다이나모</a:t>
            </a:r>
            <a:r>
              <a:rPr lang="ko-KR" altLang="en-US" sz="1200" dirty="0"/>
              <a:t> 내부의 어떤 구간에서 오류 발생하는지 확인 후 </a:t>
            </a:r>
            <a:r>
              <a:rPr lang="en-US" altLang="ko-KR" sz="1200" dirty="0"/>
              <a:t>Dev </a:t>
            </a:r>
            <a:r>
              <a:rPr lang="ko-KR" altLang="en-US" sz="1200" dirty="0"/>
              <a:t>팀에 인계</a:t>
            </a:r>
            <a:r>
              <a:rPr lang="en-US" altLang="ko-KR" sz="1200" dirty="0"/>
              <a:t>. (</a:t>
            </a:r>
            <a:r>
              <a:rPr lang="ko-KR" altLang="en-US" sz="1200" dirty="0"/>
              <a:t>매뉴얼 </a:t>
            </a:r>
            <a:r>
              <a:rPr lang="en-US" altLang="ko-KR" sz="1200" dirty="0"/>
              <a:t>For Developer </a:t>
            </a:r>
            <a:r>
              <a:rPr lang="ko-KR" altLang="en-US" sz="1200" dirty="0"/>
              <a:t>파트의 </a:t>
            </a:r>
            <a:r>
              <a:rPr lang="en-US" altLang="ko-KR" sz="1200" dirty="0"/>
              <a:t>1. Appearance </a:t>
            </a:r>
            <a:r>
              <a:rPr lang="ko-KR" altLang="en-US" sz="1200" dirty="0"/>
              <a:t>에 나온 코드 맵 참고</a:t>
            </a:r>
            <a:r>
              <a:rPr lang="en-US" altLang="ko-KR" sz="1200" dirty="0"/>
              <a:t>)</a:t>
            </a:r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Dev</a:t>
            </a:r>
            <a:r>
              <a:rPr lang="ko-KR" altLang="en-US" sz="1200" dirty="0"/>
              <a:t>팀이 알고리즘 수정 조치 후 </a:t>
            </a:r>
            <a:r>
              <a:rPr lang="en-US" altLang="ko-KR" sz="1200" dirty="0"/>
              <a:t>Admin</a:t>
            </a:r>
            <a:r>
              <a:rPr lang="ko-KR" altLang="en-US" sz="1200" dirty="0"/>
              <a:t>에 결과 송부</a:t>
            </a:r>
            <a:r>
              <a:rPr lang="en-US" altLang="ko-KR" sz="1200" dirty="0"/>
              <a:t>.(</a:t>
            </a:r>
            <a:r>
              <a:rPr lang="ko-KR" altLang="en-US" sz="1200" dirty="0"/>
              <a:t>팀</a:t>
            </a:r>
            <a:r>
              <a:rPr lang="en-US" altLang="ko-KR" sz="1200" dirty="0"/>
              <a:t> </a:t>
            </a:r>
            <a:r>
              <a:rPr lang="ko-KR" altLang="en-US" sz="1200" dirty="0"/>
              <a:t>표준 변경이 필요할 경우 해당 내용 정리하여 고지 필요</a:t>
            </a:r>
            <a:r>
              <a:rPr lang="en-US" altLang="ko-KR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13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Step.0 : </a:t>
            </a:r>
            <a:r>
              <a:rPr lang="ko-KR" altLang="en-US" sz="1600" b="1" dirty="0"/>
              <a:t>오류 사례 접수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에러</a:t>
            </a:r>
            <a:r>
              <a:rPr lang="en-US" altLang="ko-KR" sz="1200" dirty="0"/>
              <a:t> </a:t>
            </a:r>
            <a:r>
              <a:rPr lang="ko-KR" altLang="en-US" sz="1200" dirty="0"/>
              <a:t>접수 시</a:t>
            </a:r>
            <a:r>
              <a:rPr lang="en-US" altLang="ko-KR" sz="1200" dirty="0"/>
              <a:t>, Admin</a:t>
            </a:r>
            <a:r>
              <a:rPr lang="ko-KR" altLang="en-US" sz="1200" dirty="0"/>
              <a:t>은 오류 항목과 발생 배경을 </a:t>
            </a:r>
            <a:r>
              <a:rPr lang="ko-KR" altLang="en-US" sz="1200" b="1" dirty="0"/>
              <a:t>오류 사례 조치 결과 기록</a:t>
            </a:r>
            <a:r>
              <a:rPr lang="ko-KR" altLang="en-US" sz="1200" dirty="0"/>
              <a:t> 양식에 기재한다</a:t>
            </a:r>
            <a:r>
              <a:rPr lang="en-US" altLang="ko-KR" sz="1200" dirty="0"/>
              <a:t>.(</a:t>
            </a:r>
            <a:r>
              <a:rPr lang="ko-KR" altLang="en-US" sz="1200" dirty="0"/>
              <a:t>프로젝트</a:t>
            </a:r>
            <a:r>
              <a:rPr lang="en-US" altLang="ko-KR" sz="1200" dirty="0"/>
              <a:t>, Revit-Dynamo</a:t>
            </a:r>
            <a:r>
              <a:rPr lang="ko-KR" altLang="en-US" sz="1200" dirty="0"/>
              <a:t> 버전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선행오류 여부</a:t>
            </a:r>
            <a:r>
              <a:rPr lang="en-US" altLang="ko-KR" sz="1200" dirty="0"/>
              <a:t>, Dyn Player </a:t>
            </a:r>
            <a:r>
              <a:rPr lang="ko-KR" altLang="en-US" sz="1200" dirty="0"/>
              <a:t>동작 시 오작동 상황 설명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7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C50A3F-7F73-9132-EE48-6BB787C3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7" y="2987158"/>
            <a:ext cx="3029894" cy="20330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8F002B-694D-2BC7-5E01-9965CD8A2114}"/>
              </a:ext>
            </a:extLst>
          </p:cNvPr>
          <p:cNvSpPr/>
          <p:nvPr/>
        </p:nvSpPr>
        <p:spPr>
          <a:xfrm>
            <a:off x="2416134" y="1512834"/>
            <a:ext cx="5031167" cy="1704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4039978" y="3289539"/>
            <a:ext cx="5590086" cy="29700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물량 산출 자동화를 하려면 </a:t>
            </a:r>
            <a:r>
              <a:rPr lang="en-US" altLang="ko-KR" sz="1100" dirty="0">
                <a:solidFill>
                  <a:srgbClr val="0000FF"/>
                </a:solidFill>
              </a:rPr>
              <a:t>Revit</a:t>
            </a:r>
            <a:r>
              <a:rPr lang="ko-KR" altLang="en-US" sz="1100" dirty="0">
                <a:solidFill>
                  <a:srgbClr val="0000FF"/>
                </a:solidFill>
              </a:rPr>
              <a:t>에서 작성된 형상정보를 기반으로 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부재 별 산출항목</a:t>
            </a:r>
            <a:r>
              <a:rPr lang="en-US" altLang="ko-KR" sz="1100" b="1" dirty="0"/>
              <a:t>(WBS)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산출항목 별 계산 규칙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모델링 되지 않는 산출 항목에 대한 산출 규칙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단일 부재를 바탕으로 산출 할 수 없는 항목에 대한 산출 규칙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부재들 사이의 위치관계에 따라 달라질 수 있는 물량에 대한 처리 규칙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r>
              <a:rPr lang="ko-KR" altLang="en-US" sz="1100" dirty="0">
                <a:solidFill>
                  <a:srgbClr val="0000FF"/>
                </a:solidFill>
              </a:rPr>
              <a:t>상기와 같은 정보들이 추가로 필요하다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  <a:p>
            <a:endParaRPr lang="en-US" altLang="ko-KR" sz="1100" dirty="0">
              <a:solidFill>
                <a:srgbClr val="0000FF"/>
              </a:solidFill>
            </a:endParaRPr>
          </a:p>
          <a:p>
            <a:r>
              <a:rPr lang="ko-KR" altLang="en-US" sz="1100" dirty="0">
                <a:solidFill>
                  <a:srgbClr val="0000FF"/>
                </a:solidFill>
              </a:rPr>
              <a:t>그런데 이 정보들을 </a:t>
            </a:r>
            <a:r>
              <a:rPr lang="en-US" altLang="ko-KR" sz="1100" dirty="0">
                <a:solidFill>
                  <a:srgbClr val="0000FF"/>
                </a:solidFill>
              </a:rPr>
              <a:t>Revit</a:t>
            </a:r>
            <a:r>
              <a:rPr lang="ko-KR" altLang="en-US" sz="1100" dirty="0">
                <a:solidFill>
                  <a:srgbClr val="0000FF"/>
                </a:solidFill>
              </a:rPr>
              <a:t>의 매개변수를 통해 일일이 작성</a:t>
            </a:r>
            <a:r>
              <a:rPr lang="en-US" altLang="ko-KR" sz="1100" dirty="0">
                <a:solidFill>
                  <a:srgbClr val="0000FF"/>
                </a:solidFill>
              </a:rPr>
              <a:t>, </a:t>
            </a:r>
            <a:r>
              <a:rPr lang="ko-KR" altLang="en-US" sz="1100" dirty="0">
                <a:solidFill>
                  <a:srgbClr val="0000FF"/>
                </a:solidFill>
              </a:rPr>
              <a:t>관리하는 것도 가능은 하나</a:t>
            </a:r>
            <a:r>
              <a:rPr lang="en-US" altLang="ko-KR" sz="1100" dirty="0">
                <a:solidFill>
                  <a:srgbClr val="0000FF"/>
                </a:solidFill>
              </a:rPr>
              <a:t>,</a:t>
            </a:r>
          </a:p>
          <a:p>
            <a:r>
              <a:rPr lang="en-US" altLang="ko-KR" sz="1100" dirty="0">
                <a:solidFill>
                  <a:srgbClr val="0000FF"/>
                </a:solidFill>
              </a:rPr>
              <a:t>Revit </a:t>
            </a:r>
            <a:r>
              <a:rPr lang="ko-KR" altLang="en-US" sz="1100" dirty="0">
                <a:solidFill>
                  <a:srgbClr val="0000FF"/>
                </a:solidFill>
              </a:rPr>
              <a:t>프로그램 내에서 이 작업을 수행하는 것은 상당히 번잡하다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  <a:p>
            <a:r>
              <a:rPr lang="en-US" altLang="ko-KR" sz="1100" dirty="0">
                <a:solidFill>
                  <a:srgbClr val="0000FF"/>
                </a:solidFill>
              </a:rPr>
              <a:t>(</a:t>
            </a:r>
            <a:r>
              <a:rPr lang="ko-KR" altLang="en-US" sz="1100" dirty="0">
                <a:solidFill>
                  <a:srgbClr val="0000FF"/>
                </a:solidFill>
              </a:rPr>
              <a:t>인터페이스의 문제</a:t>
            </a:r>
            <a:r>
              <a:rPr lang="en-US" altLang="ko-KR" sz="1100" dirty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AAA3C5-2957-2CE4-75FF-5DA50F8EF4C6}"/>
              </a:ext>
            </a:extLst>
          </p:cNvPr>
          <p:cNvGrpSpPr/>
          <p:nvPr/>
        </p:nvGrpSpPr>
        <p:grpSpPr>
          <a:xfrm>
            <a:off x="2362344" y="1441126"/>
            <a:ext cx="5084957" cy="1776705"/>
            <a:chOff x="2362344" y="1441126"/>
            <a:chExt cx="3697189" cy="1776705"/>
          </a:xfrm>
          <a:noFill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508631-37D0-880A-1990-E44F2003851C}"/>
                </a:ext>
              </a:extLst>
            </p:cNvPr>
            <p:cNvSpPr txBox="1"/>
            <p:nvPr/>
          </p:nvSpPr>
          <p:spPr>
            <a:xfrm>
              <a:off x="2362344" y="1441126"/>
              <a:ext cx="1957572" cy="17767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Concrete, UG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Re-bar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Normal Faced Form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Bitumen Coating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Excavation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Backfill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Disposal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2EA052-E621-97C3-5797-8389D365B4CB}"/>
                </a:ext>
              </a:extLst>
            </p:cNvPr>
            <p:cNvSpPr txBox="1"/>
            <p:nvPr/>
          </p:nvSpPr>
          <p:spPr>
            <a:xfrm>
              <a:off x="3508910" y="1441126"/>
              <a:ext cx="2550623" cy="17767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기초 부피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기초 부피</a:t>
              </a:r>
              <a:r>
                <a:rPr lang="pl-PL" altLang="ko-KR" sz="800" b="1" dirty="0"/>
                <a:t>*</a:t>
              </a:r>
              <a:r>
                <a:rPr lang="ko-KR" altLang="en-US" sz="800" b="1" dirty="0"/>
                <a:t>철근비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둘레</a:t>
              </a:r>
              <a:r>
                <a:rPr lang="pl-PL" altLang="ko-KR" sz="800" b="1" dirty="0"/>
                <a:t>*</a:t>
              </a:r>
              <a:r>
                <a:rPr lang="ko-KR" altLang="en-US" sz="800" b="1" dirty="0"/>
                <a:t>두께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기초 하부면적 </a:t>
              </a:r>
              <a:r>
                <a:rPr lang="en-US" altLang="ko-KR" sz="800" b="1" dirty="0"/>
                <a:t>+ </a:t>
              </a:r>
              <a:r>
                <a:rPr lang="ko-KR" altLang="en-US" sz="800" b="1" dirty="0"/>
                <a:t>기초 측면적 </a:t>
              </a:r>
              <a:r>
                <a:rPr lang="en-US" altLang="ko-KR" sz="800" b="1" dirty="0"/>
                <a:t>+ </a:t>
              </a:r>
              <a:r>
                <a:rPr lang="ko-KR" altLang="en-US" sz="800" b="1" dirty="0"/>
                <a:t>페데스탈 면적 공제된 기초 상부 면적</a:t>
              </a:r>
              <a:endParaRPr lang="en-US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터파기 산출 공식</a:t>
              </a:r>
              <a:r>
                <a:rPr lang="en-US" altLang="ko-KR" sz="800" b="1" dirty="0"/>
                <a:t> (</a:t>
              </a:r>
              <a:r>
                <a:rPr lang="ko-KR" altLang="en-US" sz="800" b="1" dirty="0"/>
                <a:t>개별 터파기 </a:t>
              </a:r>
              <a:r>
                <a:rPr lang="en-US" altLang="ko-KR" sz="800" b="1" dirty="0"/>
                <a:t>| </a:t>
              </a:r>
              <a:r>
                <a:rPr lang="ko-KR" altLang="en-US" sz="800" b="1" dirty="0"/>
                <a:t>온통터파기</a:t>
              </a:r>
              <a:r>
                <a:rPr lang="en-US" altLang="ko-KR" sz="800" b="1" dirty="0"/>
                <a:t>)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되메우기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산출 공식 </a:t>
              </a:r>
              <a:r>
                <a:rPr lang="en-US" altLang="ko-KR" sz="800" b="1" dirty="0"/>
                <a:t>(</a:t>
              </a:r>
              <a:r>
                <a:rPr lang="ko-KR" altLang="en-US" sz="800" b="1" dirty="0"/>
                <a:t>개별 터파기 </a:t>
              </a:r>
              <a:r>
                <a:rPr lang="en-US" altLang="ko-KR" sz="800" b="1" dirty="0"/>
                <a:t>| </a:t>
              </a:r>
              <a:r>
                <a:rPr lang="ko-KR" altLang="en-US" sz="800" b="1" dirty="0"/>
                <a:t>온통터파기</a:t>
              </a:r>
              <a:r>
                <a:rPr lang="en-US" altLang="ko-KR" sz="800" b="1" dirty="0"/>
                <a:t>)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잔토처리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산출 공식 </a:t>
              </a:r>
              <a:r>
                <a:rPr lang="en-US" altLang="ko-KR" sz="800" b="1" dirty="0"/>
                <a:t>(</a:t>
              </a:r>
              <a:r>
                <a:rPr lang="ko-KR" altLang="en-US" sz="800" b="1" dirty="0"/>
                <a:t>개별 터파기 </a:t>
              </a:r>
              <a:r>
                <a:rPr lang="en-US" altLang="ko-KR" sz="800" b="1" dirty="0"/>
                <a:t>| </a:t>
              </a:r>
              <a:r>
                <a:rPr lang="ko-KR" altLang="en-US" sz="800" b="1" dirty="0"/>
                <a:t>온통터파기</a:t>
              </a:r>
              <a:r>
                <a:rPr lang="en-US" altLang="ko-KR" sz="800" b="1" dirty="0"/>
                <a:t>)</a:t>
              </a:r>
              <a:endParaRPr lang="pl-PL" altLang="ko-KR" sz="8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B5D417-2ECD-7FEA-4B82-A6F3EED1F8E8}"/>
              </a:ext>
            </a:extLst>
          </p:cNvPr>
          <p:cNvGrpSpPr/>
          <p:nvPr/>
        </p:nvGrpSpPr>
        <p:grpSpPr>
          <a:xfrm>
            <a:off x="1945341" y="1631576"/>
            <a:ext cx="457200" cy="2043953"/>
            <a:chOff x="1945341" y="1631576"/>
            <a:chExt cx="457200" cy="204395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8A56958-D6E7-D5F1-F8D1-2C29FFD9A8D4}"/>
                </a:ext>
              </a:extLst>
            </p:cNvPr>
            <p:cNvSpPr/>
            <p:nvPr/>
          </p:nvSpPr>
          <p:spPr>
            <a:xfrm>
              <a:off x="1945341" y="1631576"/>
              <a:ext cx="439271" cy="2043953"/>
            </a:xfrm>
            <a:custGeom>
              <a:avLst/>
              <a:gdLst>
                <a:gd name="connsiteX0" fmla="*/ 0 w 439271"/>
                <a:gd name="connsiteY0" fmla="*/ 2043953 h 2043953"/>
                <a:gd name="connsiteX1" fmla="*/ 304800 w 439271"/>
                <a:gd name="connsiteY1" fmla="*/ 726142 h 2043953"/>
                <a:gd name="connsiteX2" fmla="*/ 304800 w 439271"/>
                <a:gd name="connsiteY2" fmla="*/ 0 h 2043953"/>
                <a:gd name="connsiteX3" fmla="*/ 439271 w 439271"/>
                <a:gd name="connsiteY3" fmla="*/ 0 h 204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271" h="2043953">
                  <a:moveTo>
                    <a:pt x="0" y="2043953"/>
                  </a:moveTo>
                  <a:lnTo>
                    <a:pt x="304800" y="726142"/>
                  </a:lnTo>
                  <a:lnTo>
                    <a:pt x="304800" y="0"/>
                  </a:lnTo>
                  <a:lnTo>
                    <a:pt x="439271" y="0"/>
                  </a:lnTo>
                </a:path>
              </a:pathLst>
            </a:cu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83EDE30-9D06-7087-E820-F760C8C413EE}"/>
                </a:ext>
              </a:extLst>
            </p:cNvPr>
            <p:cNvSpPr/>
            <p:nvPr/>
          </p:nvSpPr>
          <p:spPr>
            <a:xfrm>
              <a:off x="2250141" y="1990165"/>
              <a:ext cx="152400" cy="1102659"/>
            </a:xfrm>
            <a:custGeom>
              <a:avLst/>
              <a:gdLst>
                <a:gd name="connsiteX0" fmla="*/ 0 w 152400"/>
                <a:gd name="connsiteY0" fmla="*/ 0 h 1102659"/>
                <a:gd name="connsiteX1" fmla="*/ 0 w 152400"/>
                <a:gd name="connsiteY1" fmla="*/ 1102659 h 1102659"/>
                <a:gd name="connsiteX2" fmla="*/ 152400 w 152400"/>
                <a:gd name="connsiteY2" fmla="*/ 1102659 h 110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1102659">
                  <a:moveTo>
                    <a:pt x="0" y="0"/>
                  </a:moveTo>
                  <a:lnTo>
                    <a:pt x="0" y="1102659"/>
                  </a:lnTo>
                  <a:lnTo>
                    <a:pt x="152400" y="1102659"/>
                  </a:lnTo>
                </a:path>
              </a:pathLst>
            </a:cu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75B42CA-34DB-7AFC-7B82-6518BCC6FA11}"/>
                </a:ext>
              </a:extLst>
            </p:cNvPr>
            <p:cNvCxnSpPr/>
            <p:nvPr/>
          </p:nvCxnSpPr>
          <p:spPr>
            <a:xfrm>
              <a:off x="2250141" y="1873250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09218BD-55F2-2AA6-459D-9321051C6F30}"/>
                </a:ext>
              </a:extLst>
            </p:cNvPr>
            <p:cNvCxnSpPr/>
            <p:nvPr/>
          </p:nvCxnSpPr>
          <p:spPr>
            <a:xfrm>
              <a:off x="2250141" y="21177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E45EB1-3D30-1B2A-9EF2-D91E5CAAD960}"/>
                </a:ext>
              </a:extLst>
            </p:cNvPr>
            <p:cNvCxnSpPr/>
            <p:nvPr/>
          </p:nvCxnSpPr>
          <p:spPr>
            <a:xfrm>
              <a:off x="2250141" y="23590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94F672E-7925-E9EE-BCAE-E356DF3B1B32}"/>
                </a:ext>
              </a:extLst>
            </p:cNvPr>
            <p:cNvCxnSpPr/>
            <p:nvPr/>
          </p:nvCxnSpPr>
          <p:spPr>
            <a:xfrm>
              <a:off x="2250141" y="26130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1A6429A-0575-9784-F99C-3633624328CF}"/>
                </a:ext>
              </a:extLst>
            </p:cNvPr>
            <p:cNvCxnSpPr/>
            <p:nvPr/>
          </p:nvCxnSpPr>
          <p:spPr>
            <a:xfrm>
              <a:off x="2250141" y="28543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8D1117F-A79E-0633-1E72-1F58D758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6" y="2782679"/>
            <a:ext cx="1733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Step.2 : </a:t>
            </a:r>
            <a:r>
              <a:rPr lang="ko-KR" altLang="en-US" sz="1600" b="1" dirty="0"/>
              <a:t>조치 결과 작성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조치의 결과는 조치 완료 </a:t>
            </a:r>
            <a:r>
              <a:rPr lang="en-US" altLang="ko-KR" sz="1200" dirty="0"/>
              <a:t>| </a:t>
            </a:r>
            <a:r>
              <a:rPr lang="ko-KR" altLang="en-US" sz="1200" dirty="0"/>
              <a:t>후속 오류 발생 </a:t>
            </a:r>
            <a:r>
              <a:rPr lang="en-US" altLang="ko-KR" sz="1200" dirty="0"/>
              <a:t>2</a:t>
            </a:r>
            <a:r>
              <a:rPr lang="ko-KR" altLang="en-US" sz="1200" dirty="0"/>
              <a:t>가지로 나뉜다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조치 완료의 경우</a:t>
            </a:r>
            <a:endParaRPr lang="en-US" altLang="ko-KR" sz="1200" b="1" dirty="0"/>
          </a:p>
          <a:p>
            <a:pPr marL="355600">
              <a:lnSpc>
                <a:spcPct val="150000"/>
              </a:lnSpc>
            </a:pPr>
            <a:r>
              <a:rPr lang="ko-KR" altLang="en-US" sz="1200" dirty="0"/>
              <a:t>조치한 내용 및 결과 기입하고 종결</a:t>
            </a:r>
            <a:r>
              <a:rPr lang="en-US" altLang="ko-KR" sz="1200" dirty="0"/>
              <a:t>. Step.1</a:t>
            </a:r>
            <a:r>
              <a:rPr lang="ko-KR" altLang="en-US" sz="1200" dirty="0"/>
              <a:t>의 </a:t>
            </a:r>
            <a:r>
              <a:rPr lang="en-US" altLang="ko-KR" sz="1200" dirty="0"/>
              <a:t>Case2</a:t>
            </a:r>
            <a:r>
              <a:rPr lang="ko-KR" altLang="en-US" sz="1200" dirty="0"/>
              <a:t>에 따라 팀 표준이 변경된 사항이라면 팀 전체에 해당 내용 공지 및 변경 파일</a:t>
            </a:r>
            <a:r>
              <a:rPr lang="en-US" altLang="ko-KR" sz="1200" dirty="0"/>
              <a:t>(</a:t>
            </a:r>
            <a:r>
              <a:rPr lang="ko-KR" altLang="en-US" sz="1200" dirty="0"/>
              <a:t>팀 표준 패밀리 리스트 혹은 </a:t>
            </a:r>
            <a:r>
              <a:rPr lang="en-US" altLang="ko-KR" sz="1200" dirty="0"/>
              <a:t>Revit template)</a:t>
            </a:r>
            <a:r>
              <a:rPr lang="ko-KR" altLang="en-US" sz="1200" dirty="0"/>
              <a:t> 재 배포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후속 오류 발생의 경우</a:t>
            </a:r>
            <a:endParaRPr lang="en-US" altLang="ko-KR" sz="1200" b="1" dirty="0"/>
          </a:p>
          <a:p>
            <a:pPr indent="355600">
              <a:lnSpc>
                <a:spcPct val="150000"/>
              </a:lnSpc>
            </a:pPr>
            <a:r>
              <a:rPr lang="en-US" altLang="ko-KR" sz="1200" dirty="0"/>
              <a:t>Step.0 </a:t>
            </a:r>
            <a:r>
              <a:rPr lang="ko-KR" altLang="en-US" sz="1200" dirty="0"/>
              <a:t>으로 돌아가 신규 오류 항목 작성</a:t>
            </a:r>
            <a:endParaRPr lang="en-US" altLang="ko-KR" sz="1200" dirty="0"/>
          </a:p>
        </p:txBody>
      </p:sp>
      <p:sp>
        <p:nvSpPr>
          <p:cNvPr id="7" name="모서리가 둥근 직사각형 55">
            <a:extLst>
              <a:ext uri="{FF2B5EF4-FFF2-40B4-BE49-F238E27FC236}">
                <a16:creationId xmlns:a16="http://schemas.microsoft.com/office/drawing/2014/main" id="{EAD98EEA-B217-BC11-5ABC-CD75165688B6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</p:spTree>
    <p:extLst>
      <p:ext uri="{BB962C8B-B14F-4D97-AF65-F5344CB8AC3E}">
        <p14:creationId xmlns:p14="http://schemas.microsoft.com/office/powerpoint/2010/main" val="37203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후기 및 개선 요구 사항 취합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46DA4-1749-95A1-DD72-8DD8FE0270B0}"/>
              </a:ext>
            </a:extLst>
          </p:cNvPr>
          <p:cNvSpPr txBox="1"/>
          <p:nvPr/>
        </p:nvSpPr>
        <p:spPr>
          <a:xfrm>
            <a:off x="552895" y="1802197"/>
            <a:ext cx="889945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의견 취합 양식을 배포하여 정기적 피드백 취합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이메일 혹은 </a:t>
            </a:r>
            <a:r>
              <a:rPr lang="ko-KR" altLang="en-US" sz="1200" dirty="0" err="1"/>
              <a:t>팀즈를</a:t>
            </a:r>
            <a:r>
              <a:rPr lang="ko-KR" altLang="en-US" sz="1200" dirty="0"/>
              <a:t> 활용하여 의견 수집 및 차후 개정 사항에 반영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자주 발생하는 오류</a:t>
            </a:r>
            <a:r>
              <a:rPr lang="en-US" altLang="ko-KR" sz="1200" dirty="0"/>
              <a:t>, </a:t>
            </a:r>
            <a:r>
              <a:rPr lang="ko-KR" altLang="en-US" sz="1200" dirty="0"/>
              <a:t>자주 문의되는 사항은 정리하여 </a:t>
            </a:r>
            <a:r>
              <a:rPr lang="ko-KR" altLang="en-US" sz="1200" dirty="0" err="1"/>
              <a:t>팀즈</a:t>
            </a:r>
            <a:r>
              <a:rPr lang="ko-KR" altLang="en-US" sz="1200" dirty="0"/>
              <a:t> </a:t>
            </a:r>
            <a:r>
              <a:rPr lang="en-US" altLang="ko-KR" sz="1200" dirty="0"/>
              <a:t>BIM</a:t>
            </a:r>
            <a:r>
              <a:rPr lang="ko-KR" altLang="en-US" sz="1200" dirty="0"/>
              <a:t>채널 게시 및 정기적 업데이트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95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2241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Dev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요구 사항 취합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E982B-0971-4B3F-AE9A-3AEA2160DBC1}"/>
              </a:ext>
            </a:extLst>
          </p:cNvPr>
          <p:cNvSpPr txBox="1"/>
          <p:nvPr/>
        </p:nvSpPr>
        <p:spPr>
          <a:xfrm>
            <a:off x="552895" y="1802197"/>
            <a:ext cx="8899450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물량산출 스크립트의 로직 개정 작업 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Excel </a:t>
            </a:r>
            <a:r>
              <a:rPr lang="ko-KR" altLang="en-US" sz="1200" dirty="0"/>
              <a:t>데이터 </a:t>
            </a:r>
            <a:r>
              <a:rPr lang="en-US" altLang="ko-KR" sz="1200" dirty="0"/>
              <a:t>(ex.</a:t>
            </a:r>
            <a:r>
              <a:rPr lang="ko-KR" altLang="en-US" sz="1200" dirty="0"/>
              <a:t> </a:t>
            </a:r>
            <a:r>
              <a:rPr lang="en-US" altLang="ko-KR" sz="1200" dirty="0"/>
              <a:t>Family</a:t>
            </a:r>
            <a:r>
              <a:rPr lang="ko-KR" altLang="en-US" sz="1200" dirty="0"/>
              <a:t> </a:t>
            </a:r>
            <a:r>
              <a:rPr lang="en-US" altLang="ko-KR" sz="1200" dirty="0"/>
              <a:t>List,</a:t>
            </a:r>
            <a:r>
              <a:rPr lang="ko-KR" altLang="en-US" sz="1200" dirty="0"/>
              <a:t> </a:t>
            </a:r>
            <a:r>
              <a:rPr lang="en-US" altLang="ko-KR" sz="1200" dirty="0"/>
              <a:t>Building</a:t>
            </a:r>
            <a:r>
              <a:rPr lang="ko-KR" altLang="en-US" sz="1200" dirty="0"/>
              <a:t> </a:t>
            </a:r>
            <a:r>
              <a:rPr lang="en-US" altLang="ko-KR" sz="1200" dirty="0"/>
              <a:t>List)</a:t>
            </a:r>
            <a:r>
              <a:rPr lang="ko-KR" altLang="en-US" sz="1200" dirty="0"/>
              <a:t>의 입력양식에 변화가 필요한지 여부를 </a:t>
            </a:r>
            <a:r>
              <a:rPr lang="en-US" altLang="ko-KR" sz="1200" dirty="0"/>
              <a:t>Dev </a:t>
            </a:r>
            <a:r>
              <a:rPr lang="ko-KR" altLang="en-US" sz="1200" dirty="0"/>
              <a:t>팀을 통해 확인 후 반영하여야 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성능 개선</a:t>
            </a:r>
            <a:r>
              <a:rPr lang="en-US" altLang="ko-KR" sz="1200" dirty="0"/>
              <a:t>, </a:t>
            </a:r>
            <a:r>
              <a:rPr lang="ko-KR" altLang="en-US" sz="1200" dirty="0"/>
              <a:t>정확도 개선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편의성 개선을 위한 모든 사안에 대해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Input</a:t>
            </a:r>
            <a:r>
              <a:rPr lang="ko-KR" altLang="en-US" sz="1200" dirty="0"/>
              <a:t> 데이터 양식의 변경이 필요할 경우를 </a:t>
            </a:r>
            <a:r>
              <a:rPr lang="en-US" altLang="ko-KR" sz="1200" dirty="0"/>
              <a:t>Admin</a:t>
            </a:r>
            <a:r>
              <a:rPr lang="ko-KR" altLang="en-US" sz="1200" dirty="0"/>
              <a:t>이 주체가 되어 논의 후 결론 도출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물량산출 </a:t>
            </a:r>
            <a:r>
              <a:rPr lang="en-US" altLang="ko-KR" sz="1200" dirty="0"/>
              <a:t>Tool </a:t>
            </a:r>
            <a:r>
              <a:rPr lang="ko-KR" altLang="en-US" sz="1200" dirty="0"/>
              <a:t>개발 방향이 </a:t>
            </a:r>
            <a:r>
              <a:rPr lang="en-US" altLang="ko-KR" sz="1200" dirty="0"/>
              <a:t>Dynamo </a:t>
            </a:r>
            <a:r>
              <a:rPr lang="ko-KR" altLang="en-US" sz="1200" dirty="0"/>
              <a:t>스크립트가 아닌</a:t>
            </a:r>
            <a:r>
              <a:rPr lang="en-US" altLang="ko-KR" sz="1200" dirty="0"/>
              <a:t>, Add-On </a:t>
            </a:r>
            <a:r>
              <a:rPr lang="ko-KR" altLang="en-US" sz="1200" dirty="0"/>
              <a:t>개발로 변경되었을 시에도 위 사항은 동일함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7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922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팀 표준 개정 관련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1098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개정 절차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1727E-4FFF-6C68-C164-2E05AC8850B3}"/>
              </a:ext>
            </a:extLst>
          </p:cNvPr>
          <p:cNvSpPr txBox="1"/>
          <p:nvPr/>
        </p:nvSpPr>
        <p:spPr>
          <a:xfrm>
            <a:off x="552895" y="1559670"/>
            <a:ext cx="88994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팀 표준을 개정 하려면 하기 </a:t>
            </a:r>
            <a:r>
              <a:rPr lang="en-US" altLang="ko-KR" sz="1200" dirty="0"/>
              <a:t>A,B,C </a:t>
            </a:r>
            <a:r>
              <a:rPr lang="ko-KR" altLang="en-US" sz="1200" dirty="0"/>
              <a:t>세 가지</a:t>
            </a:r>
            <a:r>
              <a:rPr lang="en-US" altLang="ko-KR" sz="1200" dirty="0"/>
              <a:t> </a:t>
            </a:r>
            <a:r>
              <a:rPr lang="ko-KR" altLang="en-US" sz="1200" dirty="0"/>
              <a:t>경로에서 취합된 의견을 토대로 </a:t>
            </a:r>
            <a:r>
              <a:rPr lang="en-US" altLang="ko-KR" sz="1200" dirty="0"/>
              <a:t>BIM Admin.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내부 회의를 거쳐 결정한다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C6FD49C-6646-15B1-55C2-789116BE1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025" y="2367405"/>
            <a:ext cx="5867400" cy="341985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B6090E-696C-7EE3-CCDF-6CF360AEB918}"/>
              </a:ext>
            </a:extLst>
          </p:cNvPr>
          <p:cNvSpPr/>
          <p:nvPr/>
        </p:nvSpPr>
        <p:spPr>
          <a:xfrm>
            <a:off x="4649788" y="2714625"/>
            <a:ext cx="342900" cy="1145382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0E42A2-F08A-AC00-AF4E-1712E98E6C10}"/>
              </a:ext>
            </a:extLst>
          </p:cNvPr>
          <p:cNvSpPr txBox="1"/>
          <p:nvPr/>
        </p:nvSpPr>
        <p:spPr>
          <a:xfrm>
            <a:off x="5760720" y="241843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A.</a:t>
            </a:r>
            <a:r>
              <a:rPr lang="ko-KR" altLang="en-US" dirty="0">
                <a:solidFill>
                  <a:srgbClr val="0000FF"/>
                </a:solidFill>
              </a:rPr>
              <a:t> 전사 피드백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68CB22-3C61-D8FC-02AE-251F0C3CCE51}"/>
              </a:ext>
            </a:extLst>
          </p:cNvPr>
          <p:cNvSpPr txBox="1"/>
          <p:nvPr/>
        </p:nvSpPr>
        <p:spPr>
          <a:xfrm>
            <a:off x="395461" y="501685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FF"/>
                </a:solidFill>
              </a:rPr>
              <a:t>B.</a:t>
            </a:r>
            <a:r>
              <a:rPr lang="ko-KR" altLang="en-US" dirty="0">
                <a:solidFill>
                  <a:srgbClr val="FF00FF"/>
                </a:solidFill>
              </a:rPr>
              <a:t> 사용자 피드백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2B2313-B80A-A337-D105-BAE3D246BEBD}"/>
              </a:ext>
            </a:extLst>
          </p:cNvPr>
          <p:cNvSpPr txBox="1"/>
          <p:nvPr/>
        </p:nvSpPr>
        <p:spPr>
          <a:xfrm>
            <a:off x="7428537" y="5016854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</a:rPr>
              <a:t>C.</a:t>
            </a:r>
            <a:r>
              <a:rPr lang="ko-KR" altLang="en-US" dirty="0">
                <a:solidFill>
                  <a:srgbClr val="FF9933"/>
                </a:solidFill>
              </a:rPr>
              <a:t> 개발자 피드백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D83EBB-B9DF-A12F-FFFB-FAE2A51A1E58}"/>
              </a:ext>
            </a:extLst>
          </p:cNvPr>
          <p:cNvSpPr/>
          <p:nvPr/>
        </p:nvSpPr>
        <p:spPr>
          <a:xfrm>
            <a:off x="2314576" y="4037911"/>
            <a:ext cx="2015418" cy="1839014"/>
          </a:xfrm>
          <a:prstGeom prst="rect">
            <a:avLst/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13E43E-FE87-6274-5A60-77E5451B0BD7}"/>
              </a:ext>
            </a:extLst>
          </p:cNvPr>
          <p:cNvSpPr/>
          <p:nvPr/>
        </p:nvSpPr>
        <p:spPr>
          <a:xfrm>
            <a:off x="5314951" y="4037911"/>
            <a:ext cx="2015418" cy="1839014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1BE66-97FE-8055-3121-964B825E664A}"/>
              </a:ext>
            </a:extLst>
          </p:cNvPr>
          <p:cNvSpPr/>
          <p:nvPr/>
        </p:nvSpPr>
        <p:spPr>
          <a:xfrm>
            <a:off x="279442" y="764571"/>
            <a:ext cx="34067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최신 팀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표준 공지 및 배포 절차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94EC21B-B224-3D96-9E08-782E6E5D0DED}"/>
              </a:ext>
            </a:extLst>
          </p:cNvPr>
          <p:cNvSpPr/>
          <p:nvPr/>
        </p:nvSpPr>
        <p:spPr>
          <a:xfrm>
            <a:off x="387022" y="1223211"/>
            <a:ext cx="1613228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>
                <a:solidFill>
                  <a:schemeClr val="tx1"/>
                </a:solidFill>
                <a:latin typeface="+mn-ea"/>
              </a:rPr>
              <a:t>공지 방법 및 수단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2C12-E3E5-C456-9DFA-6CBA0E2032B8}"/>
              </a:ext>
            </a:extLst>
          </p:cNvPr>
          <p:cNvSpPr txBox="1"/>
          <p:nvPr/>
        </p:nvSpPr>
        <p:spPr>
          <a:xfrm>
            <a:off x="552895" y="1802197"/>
            <a:ext cx="88994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이메일 알림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err="1"/>
              <a:t>팀즈</a:t>
            </a:r>
            <a:r>
              <a:rPr lang="ko-KR" altLang="en-US" sz="1200" dirty="0"/>
              <a:t> </a:t>
            </a:r>
            <a:r>
              <a:rPr lang="en-US" altLang="ko-KR" sz="1200" dirty="0"/>
              <a:t>BIM </a:t>
            </a:r>
            <a:r>
              <a:rPr lang="ko-KR" altLang="en-US" sz="1200" dirty="0"/>
              <a:t>채널에 주요 변경사항 공지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99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1BE66-97FE-8055-3121-964B825E664A}"/>
              </a:ext>
            </a:extLst>
          </p:cNvPr>
          <p:cNvSpPr/>
          <p:nvPr/>
        </p:nvSpPr>
        <p:spPr>
          <a:xfrm>
            <a:off x="279442" y="764571"/>
            <a:ext cx="34067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최신 팀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표준 공지 및 배포 절차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94EC21B-B224-3D96-9E08-782E6E5D0DED}"/>
              </a:ext>
            </a:extLst>
          </p:cNvPr>
          <p:cNvSpPr/>
          <p:nvPr/>
        </p:nvSpPr>
        <p:spPr>
          <a:xfrm>
            <a:off x="387022" y="1223211"/>
            <a:ext cx="1613228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>
                <a:solidFill>
                  <a:schemeClr val="tx1"/>
                </a:solidFill>
                <a:latin typeface="+mn-ea"/>
              </a:rPr>
              <a:t>공지 방법 및 수단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2C12-E3E5-C456-9DFA-6CBA0E2032B8}"/>
              </a:ext>
            </a:extLst>
          </p:cNvPr>
          <p:cNvSpPr txBox="1"/>
          <p:nvPr/>
        </p:nvSpPr>
        <p:spPr>
          <a:xfrm>
            <a:off x="552895" y="1623168"/>
            <a:ext cx="88994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* </a:t>
            </a:r>
            <a:r>
              <a:rPr lang="ko-KR" altLang="en-US" sz="1200" b="1" dirty="0"/>
              <a:t>스크립트 파일 버전 명명 규칙</a:t>
            </a:r>
            <a:endParaRPr lang="en-US" altLang="ko-KR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F62DB-CCB8-76A3-8172-548B941B1BA1}"/>
              </a:ext>
            </a:extLst>
          </p:cNvPr>
          <p:cNvSpPr txBox="1"/>
          <p:nvPr/>
        </p:nvSpPr>
        <p:spPr>
          <a:xfrm>
            <a:off x="978998" y="1953415"/>
            <a:ext cx="761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Major.Minor.Patch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A2837-02F0-AA62-B551-460DF4DE3AC2}"/>
              </a:ext>
            </a:extLst>
          </p:cNvPr>
          <p:cNvSpPr txBox="1"/>
          <p:nvPr/>
        </p:nvSpPr>
        <p:spPr>
          <a:xfrm>
            <a:off x="939053" y="2287032"/>
            <a:ext cx="8050306" cy="14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버전 번호는 </a:t>
            </a:r>
            <a:r>
              <a:rPr lang="en-US" altLang="ko-KR" sz="1000" dirty="0"/>
              <a:t>Major, Minor, Patch </a:t>
            </a:r>
            <a:r>
              <a:rPr lang="ko-KR" altLang="en-US" sz="1000" dirty="0"/>
              <a:t>의 형태로 배포하고</a:t>
            </a:r>
            <a:r>
              <a:rPr lang="en-US" altLang="ko-KR" sz="1000" dirty="0"/>
              <a:t>, Major, Minor, Patch </a:t>
            </a:r>
            <a:r>
              <a:rPr lang="ko-KR" altLang="en-US" sz="1000" dirty="0"/>
              <a:t>는 각각 자연수이고 절대 앞에 </a:t>
            </a:r>
            <a:r>
              <a:rPr lang="en-US" altLang="ko-KR" sz="1000" dirty="0"/>
              <a:t>0</a:t>
            </a:r>
            <a:r>
              <a:rPr lang="ko-KR" altLang="en-US" sz="1000" dirty="0"/>
              <a:t>이 붙어서는 안된다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각 번호의 수는 항상 증가해야 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특정 버전으로 패키지를 배포하고 나면</a:t>
            </a:r>
            <a:r>
              <a:rPr lang="en-US" altLang="ko-KR" sz="1000" dirty="0"/>
              <a:t>, </a:t>
            </a:r>
            <a:r>
              <a:rPr lang="ko-KR" altLang="en-US" sz="1000" dirty="0"/>
              <a:t>그 버전의 내용은 절대 변경하지 말아야 한다</a:t>
            </a:r>
            <a:r>
              <a:rPr lang="en-US" altLang="ko-KR" sz="1000" dirty="0"/>
              <a:t>. </a:t>
            </a:r>
            <a:r>
              <a:rPr lang="ko-KR" altLang="en-US" sz="1000" dirty="0"/>
              <a:t>변경분이 있다면 반드시 새로운 버전으로 배포하도록 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Major </a:t>
            </a:r>
            <a:r>
              <a:rPr lang="ko-KR" altLang="en-US" sz="1000" dirty="0"/>
              <a:t>버전이 변경될 때</a:t>
            </a:r>
            <a:r>
              <a:rPr lang="en-US" altLang="ko-KR" sz="1000" dirty="0"/>
              <a:t>, Minor, Patch </a:t>
            </a:r>
            <a:r>
              <a:rPr lang="ko-KR" altLang="en-US" sz="1000" dirty="0"/>
              <a:t>는 </a:t>
            </a:r>
            <a:r>
              <a:rPr lang="en-US" altLang="ko-KR" sz="1000" dirty="0"/>
              <a:t>0</a:t>
            </a:r>
            <a:r>
              <a:rPr lang="ko-KR" altLang="en-US" sz="1000" dirty="0"/>
              <a:t>으로 초기화 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Minor </a:t>
            </a:r>
            <a:r>
              <a:rPr lang="ko-KR" altLang="en-US" sz="1000" dirty="0"/>
              <a:t>버전이 변경될 때</a:t>
            </a:r>
            <a:r>
              <a:rPr lang="en-US" altLang="ko-KR" sz="1000" dirty="0"/>
              <a:t>, Patch </a:t>
            </a:r>
            <a:r>
              <a:rPr lang="ko-KR" altLang="en-US" sz="1000" dirty="0"/>
              <a:t>는 </a:t>
            </a:r>
            <a:r>
              <a:rPr lang="en-US" altLang="ko-KR" sz="1000" dirty="0"/>
              <a:t>0</a:t>
            </a:r>
            <a:r>
              <a:rPr lang="ko-KR" altLang="en-US" sz="1000" dirty="0"/>
              <a:t>으로 초기화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A2875-9F1D-081A-385D-5118593C799D}"/>
              </a:ext>
            </a:extLst>
          </p:cNvPr>
          <p:cNvSpPr txBox="1"/>
          <p:nvPr/>
        </p:nvSpPr>
        <p:spPr>
          <a:xfrm>
            <a:off x="552895" y="3852272"/>
            <a:ext cx="846940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1" dirty="0">
                <a:effectLst/>
              </a:rPr>
              <a:t>Major </a:t>
            </a:r>
            <a:r>
              <a:rPr lang="ko-KR" altLang="en-US" sz="1100" b="1" i="1" dirty="0">
                <a:effectLst/>
              </a:rPr>
              <a:t>버전 증가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기존 패밀리 리스트양식</a:t>
            </a:r>
            <a:r>
              <a:rPr lang="en-US" altLang="ko-KR" sz="1100" dirty="0">
                <a:effectLst/>
              </a:rPr>
              <a:t>, </a:t>
            </a:r>
            <a:r>
              <a:rPr lang="ko-KR" altLang="en-US" sz="1100" dirty="0" err="1">
                <a:effectLst/>
              </a:rPr>
              <a:t>레빗</a:t>
            </a:r>
            <a:r>
              <a:rPr lang="ko-KR" altLang="en-US" sz="1100" dirty="0">
                <a:effectLst/>
              </a:rPr>
              <a:t> 템플릿과 호환되지 않는 변화가 생겼을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대대적인 변화가 일어났을 때</a:t>
            </a:r>
          </a:p>
          <a:p>
            <a:br>
              <a:rPr lang="ko-KR" altLang="en-US" sz="1100" dirty="0">
                <a:effectLst/>
              </a:rPr>
            </a:br>
            <a:endParaRPr lang="ko-KR" altLang="en-US" sz="1100" dirty="0">
              <a:effectLst/>
            </a:endParaRPr>
          </a:p>
          <a:p>
            <a:r>
              <a:rPr lang="en-US" altLang="ko-KR" sz="1100" b="1" i="1" dirty="0">
                <a:effectLst/>
              </a:rPr>
              <a:t>Minor </a:t>
            </a:r>
            <a:r>
              <a:rPr lang="ko-KR" altLang="en-US" sz="1100" b="1" i="1" dirty="0">
                <a:effectLst/>
              </a:rPr>
              <a:t>버전 증가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하위 버전과 호환이 되면서</a:t>
            </a:r>
            <a:r>
              <a:rPr lang="en-US" altLang="ko-KR" sz="1100" dirty="0">
                <a:effectLst/>
              </a:rPr>
              <a:t>, </a:t>
            </a:r>
            <a:r>
              <a:rPr lang="ko-KR" altLang="en-US" sz="1100" dirty="0">
                <a:effectLst/>
              </a:rPr>
              <a:t>새로운 기능이 추가 될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기존의 기능이 변경되거나 사용 방법이 변경 되었을 때</a:t>
            </a:r>
          </a:p>
          <a:p>
            <a:br>
              <a:rPr lang="ko-KR" altLang="en-US" sz="1100" dirty="0">
                <a:effectLst/>
              </a:rPr>
            </a:br>
            <a:endParaRPr lang="ko-KR" altLang="en-US" sz="1100" dirty="0">
              <a:effectLst/>
            </a:endParaRPr>
          </a:p>
          <a:p>
            <a:r>
              <a:rPr lang="en-US" altLang="ko-KR" sz="1100" b="1" i="1" dirty="0">
                <a:effectLst/>
              </a:rPr>
              <a:t>Patch </a:t>
            </a:r>
            <a:r>
              <a:rPr lang="ko-KR" altLang="en-US" sz="1100" b="1" i="1" dirty="0">
                <a:effectLst/>
              </a:rPr>
              <a:t>버전 증가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버그 수정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기존 클라이언트가 알아차리지 못할 정도의 작은 변화가 있을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코드 내부적으로 소스가 수정되었을 때</a:t>
            </a:r>
          </a:p>
        </p:txBody>
      </p:sp>
    </p:spTree>
    <p:extLst>
      <p:ext uri="{BB962C8B-B14F-4D97-AF65-F5344CB8AC3E}">
        <p14:creationId xmlns:p14="http://schemas.microsoft.com/office/powerpoint/2010/main" val="17498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9871B-6B3E-CB6F-7FFE-2955D8A4E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5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04672-0B17-F88B-F13F-FB723DFAA826}"/>
              </a:ext>
            </a:extLst>
          </p:cNvPr>
          <p:cNvSpPr txBox="1"/>
          <p:nvPr/>
        </p:nvSpPr>
        <p:spPr>
          <a:xfrm>
            <a:off x="469943" y="1484259"/>
            <a:ext cx="7912057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Code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8192-8944-3DE6-4305-ED751F380FB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649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8F8B53E-7799-12D5-33B6-4251D782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60E9DB-69B5-F6E1-2B5D-B305EDA96507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B6133-FEA0-3595-A426-1BBFEDEF3CEE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28D57AA-BC75-FEEF-A2CA-917137BB88AF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1CB0A-B611-D7C9-2B59-EE3E851EA59F}"/>
              </a:ext>
            </a:extLst>
          </p:cNvPr>
          <p:cNvSpPr txBox="1"/>
          <p:nvPr/>
        </p:nvSpPr>
        <p:spPr>
          <a:xfrm>
            <a:off x="342900" y="4544059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99984-220F-846B-9D5F-DFE47B2FB94B}"/>
              </a:ext>
            </a:extLst>
          </p:cNvPr>
          <p:cNvSpPr txBox="1"/>
          <p:nvPr/>
        </p:nvSpPr>
        <p:spPr>
          <a:xfrm>
            <a:off x="3745118" y="15565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B1D66-9CF1-DB12-3098-822176849B12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A29EE-7E97-4F35-2401-134E2540A398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CFD50-3F54-0D4F-069E-70A107E7F72F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E9B6-715D-FFA7-FB54-88D6214FCB66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FE233-E043-619B-3C03-FAD49637C9CB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FF647-52CA-3EA7-27C7-9B3E1BEAACBC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0B73B52-5D40-D2C9-AB3D-3B0BCE0FC9D5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DE8FB-8BD6-E5A2-4F46-9835B17B1843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9D2FE-F9F9-58AB-E6E6-849F0387081F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9638-C5E5-5E9C-75ED-9E7A99803903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579FF-EE18-B2FC-DD4C-F798BABD19DA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5CE9B-81C6-6880-DC50-AE0AAF0BB1AC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4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C5D7CD-1867-839A-766A-F8D0662D957B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5428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C50A3F-7F73-9132-EE48-6BB787C3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937" y="2987158"/>
            <a:ext cx="3029894" cy="20330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4043082" y="3289539"/>
            <a:ext cx="5569051" cy="20909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그래서 결론적으로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이 산출 관련 정보들은 </a:t>
            </a:r>
            <a:r>
              <a:rPr lang="en-US" altLang="ko-KR" sz="1100" dirty="0">
                <a:solidFill>
                  <a:srgbClr val="0000FF"/>
                </a:solidFill>
              </a:rPr>
              <a:t>Revit </a:t>
            </a:r>
            <a:r>
              <a:rPr lang="ko-KR" altLang="en-US" sz="1100" dirty="0">
                <a:solidFill>
                  <a:srgbClr val="0000FF"/>
                </a:solidFill>
              </a:rPr>
              <a:t>밖에서</a:t>
            </a:r>
            <a:r>
              <a:rPr lang="en-US" altLang="ko-KR" sz="1100" dirty="0">
                <a:solidFill>
                  <a:srgbClr val="0000FF"/>
                </a:solidFill>
              </a:rPr>
              <a:t>,</a:t>
            </a:r>
            <a:r>
              <a:rPr lang="ko-KR" altLang="en-US" sz="1100" dirty="0">
                <a:solidFill>
                  <a:srgbClr val="0000FF"/>
                </a:solidFill>
              </a:rPr>
              <a:t> 다루기 쉬운 엑셀로 따로 관리하고</a:t>
            </a:r>
            <a:r>
              <a:rPr lang="en-US" altLang="ko-KR" sz="1100" dirty="0">
                <a:solidFill>
                  <a:srgbClr val="0000FF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FF"/>
                </a:solidFill>
              </a:rPr>
              <a:t>(</a:t>
            </a:r>
            <a:r>
              <a:rPr lang="ko-KR" altLang="en-US" sz="1100" dirty="0">
                <a:solidFill>
                  <a:srgbClr val="0000FF"/>
                </a:solidFill>
              </a:rPr>
              <a:t>이름은 </a:t>
            </a:r>
            <a:r>
              <a:rPr lang="en-US" altLang="ko-KR" sz="1100" b="1" dirty="0">
                <a:solidFill>
                  <a:srgbClr val="0000FF"/>
                </a:solidFill>
              </a:rPr>
              <a:t>Family List</a:t>
            </a:r>
            <a:r>
              <a:rPr lang="ko-KR" altLang="en-US" sz="1100" dirty="0">
                <a:solidFill>
                  <a:srgbClr val="0000FF"/>
                </a:solidFill>
              </a:rPr>
              <a:t>라 한다</a:t>
            </a:r>
            <a:r>
              <a:rPr lang="en-US" altLang="ko-KR" sz="1100" dirty="0">
                <a:solidFill>
                  <a:srgbClr val="0000FF"/>
                </a:solidFill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FF"/>
                </a:solidFill>
              </a:rPr>
              <a:t>Revit</a:t>
            </a:r>
            <a:r>
              <a:rPr lang="ko-KR" altLang="en-US" sz="1100" dirty="0">
                <a:solidFill>
                  <a:srgbClr val="0000FF"/>
                </a:solidFill>
              </a:rPr>
              <a:t>의 형상정보들과 조합해서 </a:t>
            </a:r>
            <a:r>
              <a:rPr lang="en-US" altLang="ko-KR" sz="1100" dirty="0">
                <a:solidFill>
                  <a:srgbClr val="0000FF"/>
                </a:solidFill>
              </a:rPr>
              <a:t>(Dynamo Script</a:t>
            </a:r>
            <a:r>
              <a:rPr lang="ko-KR" altLang="en-US" sz="1100" dirty="0">
                <a:solidFill>
                  <a:srgbClr val="0000FF"/>
                </a:solidFill>
              </a:rPr>
              <a:t>를 이용하여</a:t>
            </a:r>
            <a:r>
              <a:rPr lang="en-US" altLang="ko-KR" sz="1100" dirty="0">
                <a:solidFill>
                  <a:srgbClr val="0000FF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물량을 계산해서 </a:t>
            </a:r>
            <a:r>
              <a:rPr lang="en-US" altLang="ko-KR" sz="1100" dirty="0">
                <a:solidFill>
                  <a:srgbClr val="0000FF"/>
                </a:solidFill>
              </a:rPr>
              <a:t>E-Space</a:t>
            </a:r>
            <a:r>
              <a:rPr lang="ko-KR" altLang="en-US" sz="1100" dirty="0">
                <a:solidFill>
                  <a:srgbClr val="0000FF"/>
                </a:solidFill>
              </a:rPr>
              <a:t> 양식으로 출력한다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EE2B91-09DB-9B4C-B5D6-08B7DBD89F19}"/>
              </a:ext>
            </a:extLst>
          </p:cNvPr>
          <p:cNvGrpSpPr/>
          <p:nvPr/>
        </p:nvGrpSpPr>
        <p:grpSpPr>
          <a:xfrm>
            <a:off x="420051" y="1441126"/>
            <a:ext cx="7235808" cy="1776705"/>
            <a:chOff x="420051" y="1441126"/>
            <a:chExt cx="7235808" cy="177670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9AAA3C5-2957-2CE4-75FF-5DA50F8EF4C6}"/>
                </a:ext>
              </a:extLst>
            </p:cNvPr>
            <p:cNvGrpSpPr/>
            <p:nvPr/>
          </p:nvGrpSpPr>
          <p:grpSpPr>
            <a:xfrm>
              <a:off x="2362344" y="1441126"/>
              <a:ext cx="5084957" cy="1776705"/>
              <a:chOff x="2362344" y="1441126"/>
              <a:chExt cx="3697189" cy="1776705"/>
            </a:xfrm>
            <a:noFill/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508631-37D0-880A-1990-E44F2003851C}"/>
                  </a:ext>
                </a:extLst>
              </p:cNvPr>
              <p:cNvSpPr txBox="1"/>
              <p:nvPr/>
            </p:nvSpPr>
            <p:spPr>
              <a:xfrm>
                <a:off x="2362344" y="1441126"/>
                <a:ext cx="1957572" cy="177670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Concrete, UG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Re-bar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Normal Faced Form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Bitumen Coating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Excavation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Backfill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Disposal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2EA052-E621-97C3-5797-8389D365B4CB}"/>
                  </a:ext>
                </a:extLst>
              </p:cNvPr>
              <p:cNvSpPr txBox="1"/>
              <p:nvPr/>
            </p:nvSpPr>
            <p:spPr>
              <a:xfrm>
                <a:off x="3508910" y="1441126"/>
                <a:ext cx="2550623" cy="177670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기초 부피</a:t>
                </a:r>
                <a:endParaRPr lang="pl-PL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기초 부피</a:t>
                </a:r>
                <a:r>
                  <a:rPr lang="pl-PL" altLang="ko-KR" sz="800" b="1" dirty="0"/>
                  <a:t>*</a:t>
                </a:r>
                <a:r>
                  <a:rPr lang="ko-KR" altLang="en-US" sz="800" b="1" dirty="0"/>
                  <a:t>철근비</a:t>
                </a:r>
                <a:endParaRPr lang="pl-PL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둘레</a:t>
                </a:r>
                <a:r>
                  <a:rPr lang="pl-PL" altLang="ko-KR" sz="800" b="1" dirty="0"/>
                  <a:t>*</a:t>
                </a:r>
                <a:r>
                  <a:rPr lang="ko-KR" altLang="en-US" sz="800" b="1" dirty="0"/>
                  <a:t>두께</a:t>
                </a:r>
                <a:endParaRPr lang="pl-PL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기초 하부면적 </a:t>
                </a:r>
                <a:r>
                  <a:rPr lang="en-US" altLang="ko-KR" sz="800" b="1" dirty="0"/>
                  <a:t>+ </a:t>
                </a:r>
                <a:r>
                  <a:rPr lang="ko-KR" altLang="en-US" sz="800" b="1" dirty="0"/>
                  <a:t>기초 측면적 </a:t>
                </a:r>
                <a:r>
                  <a:rPr lang="en-US" altLang="ko-KR" sz="800" b="1" dirty="0"/>
                  <a:t>+ </a:t>
                </a:r>
                <a:r>
                  <a:rPr lang="ko-KR" altLang="en-US" sz="800" b="1" dirty="0"/>
                  <a:t>페데스탈 면적 공제된 기초 상부 면적</a:t>
                </a:r>
                <a:endParaRPr lang="en-US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터파기 산출 공식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 (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개별 터파기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| 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온통터파기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  <a:endParaRPr lang="pl-PL" altLang="ko-KR" sz="8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되메우기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산출 공식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(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개별 터파기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| 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온통터파기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  <a:endParaRPr lang="pl-PL" altLang="ko-KR" sz="8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잔토처리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산출 공식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(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개별 터파기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| 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온통터파기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  <a:endParaRPr lang="pl-PL" altLang="ko-KR" sz="800" b="1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1302AC-7E83-5667-2171-5113BA0BC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051" y="1533845"/>
              <a:ext cx="1733792" cy="17147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13EF00A-D6D1-6057-19D9-A4C57C2DA3A6}"/>
                </a:ext>
              </a:extLst>
            </p:cNvPr>
            <p:cNvSpPr/>
            <p:nvPr/>
          </p:nvSpPr>
          <p:spPr>
            <a:xfrm>
              <a:off x="420051" y="1512834"/>
              <a:ext cx="7235808" cy="17049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3E5B5E9-1D19-B67C-56F5-C994E660AC3E}"/>
                </a:ext>
              </a:extLst>
            </p:cNvPr>
            <p:cNvCxnSpPr/>
            <p:nvPr/>
          </p:nvCxnSpPr>
          <p:spPr>
            <a:xfrm>
              <a:off x="2238375" y="1512834"/>
              <a:ext cx="0" cy="1704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0FCDFEA-5D89-E55E-51A1-D42EA17FE78A}"/>
                </a:ext>
              </a:extLst>
            </p:cNvPr>
            <p:cNvCxnSpPr/>
            <p:nvPr/>
          </p:nvCxnSpPr>
          <p:spPr>
            <a:xfrm>
              <a:off x="3901182" y="1512834"/>
              <a:ext cx="0" cy="1704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F272D5-F6C1-BF63-3C49-097A3D858EAA}"/>
                </a:ext>
              </a:extLst>
            </p:cNvPr>
            <p:cNvCxnSpPr/>
            <p:nvPr/>
          </p:nvCxnSpPr>
          <p:spPr>
            <a:xfrm>
              <a:off x="420051" y="1743419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2B28589-0543-71EE-101E-0C1A3FBFEEA4}"/>
                </a:ext>
              </a:extLst>
            </p:cNvPr>
            <p:cNvCxnSpPr/>
            <p:nvPr/>
          </p:nvCxnSpPr>
          <p:spPr>
            <a:xfrm>
              <a:off x="420051" y="2000594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B3680BB-A4B3-CF00-029A-280CAD02CD56}"/>
                </a:ext>
              </a:extLst>
            </p:cNvPr>
            <p:cNvCxnSpPr/>
            <p:nvPr/>
          </p:nvCxnSpPr>
          <p:spPr>
            <a:xfrm>
              <a:off x="420051" y="2238719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1264E24-B2FD-DF4D-E245-6CD33D524055}"/>
                </a:ext>
              </a:extLst>
            </p:cNvPr>
            <p:cNvCxnSpPr/>
            <p:nvPr/>
          </p:nvCxnSpPr>
          <p:spPr>
            <a:xfrm>
              <a:off x="420051" y="2486369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AA46D62-87E6-9E09-F350-237B247E04DA}"/>
                </a:ext>
              </a:extLst>
            </p:cNvPr>
            <p:cNvCxnSpPr/>
            <p:nvPr/>
          </p:nvCxnSpPr>
          <p:spPr>
            <a:xfrm>
              <a:off x="420051" y="2743544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E137792-E227-EB5A-839A-F946B4E5148A}"/>
                </a:ext>
              </a:extLst>
            </p:cNvPr>
            <p:cNvCxnSpPr/>
            <p:nvPr/>
          </p:nvCxnSpPr>
          <p:spPr>
            <a:xfrm>
              <a:off x="420051" y="2987158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90F77-0842-9F36-1D55-C1C9D6DE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547" y="1308058"/>
            <a:ext cx="462112" cy="46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9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45505-98AF-D670-C6E4-2D325E2934A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604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입력값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C286A-C737-F299-E33E-C8AA9E8116DA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185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328DF-96A7-AD33-3180-24DD7930496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0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44BD4-C827-8056-21BE-8BE347FE929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6047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2BBEA-4050-0017-B0D2-3579C4E2FCB7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1036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FB48E60-C717-A6E4-7111-4134DA6CF0A9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717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E6243-2618-306C-5F91-4801947DBBB3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0659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33712-A90F-4315-332C-B7DBE7328265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500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C3554-D2FD-8151-4D3A-D7C097487B1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356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080227-048A-365D-06BF-CC30D8EDE28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99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C50A3F-7F73-9132-EE48-6BB787C3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002" y="4590744"/>
            <a:ext cx="1508039" cy="10118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4043082" y="4923470"/>
            <a:ext cx="5569051" cy="5674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개발된 </a:t>
            </a:r>
            <a:r>
              <a:rPr lang="en-US" altLang="ko-KR" sz="1100" dirty="0">
                <a:solidFill>
                  <a:srgbClr val="0000FF"/>
                </a:solidFill>
              </a:rPr>
              <a:t>Dynamo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Script</a:t>
            </a:r>
            <a:r>
              <a:rPr lang="ko-KR" altLang="en-US" sz="1100" dirty="0">
                <a:solidFill>
                  <a:srgbClr val="0000FF"/>
                </a:solidFill>
              </a:rPr>
              <a:t>는 엑셀 데이터와 </a:t>
            </a:r>
            <a:r>
              <a:rPr lang="en-US" altLang="ko-KR" sz="1100" dirty="0">
                <a:solidFill>
                  <a:srgbClr val="0000FF"/>
                </a:solidFill>
              </a:rPr>
              <a:t>Revit </a:t>
            </a:r>
            <a:r>
              <a:rPr lang="ko-KR" altLang="en-US" sz="1100" dirty="0">
                <a:solidFill>
                  <a:srgbClr val="0000FF"/>
                </a:solidFill>
              </a:rPr>
              <a:t>양쪽의 데이터를 서로 조합하여 필요한 모든 계산을 마치고</a:t>
            </a:r>
            <a:r>
              <a:rPr lang="en-US" altLang="ko-KR" sz="1100" dirty="0">
                <a:solidFill>
                  <a:srgbClr val="0000FF"/>
                </a:solidFill>
              </a:rPr>
              <a:t>, </a:t>
            </a:r>
            <a:r>
              <a:rPr lang="ko-KR" altLang="en-US" sz="1100" dirty="0">
                <a:solidFill>
                  <a:srgbClr val="0000FF"/>
                </a:solidFill>
              </a:rPr>
              <a:t>정해진 양식에 맞추어 엑셀로 다시 산출 결과를 내보낼 수 있다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DA7ACD27-E856-C6AB-3FD3-81FE74A36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39" y="2607952"/>
            <a:ext cx="7379922" cy="20131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19468D2-BAB7-9C66-ED4C-21A612EF6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57" y="1552202"/>
            <a:ext cx="3450631" cy="875200"/>
          </a:xfrm>
          <a:prstGeom prst="rect">
            <a:avLst/>
          </a:prstGeom>
        </p:spPr>
      </p:pic>
      <p:sp>
        <p:nvSpPr>
          <p:cNvPr id="37" name="화살표: 원형 36">
            <a:extLst>
              <a:ext uri="{FF2B5EF4-FFF2-40B4-BE49-F238E27FC236}">
                <a16:creationId xmlns:a16="http://schemas.microsoft.com/office/drawing/2014/main" id="{3CE5414C-295F-0559-7A22-6772E17E7433}"/>
              </a:ext>
            </a:extLst>
          </p:cNvPr>
          <p:cNvSpPr/>
          <p:nvPr/>
        </p:nvSpPr>
        <p:spPr>
          <a:xfrm rot="16573034">
            <a:off x="620755" y="3878261"/>
            <a:ext cx="1242090" cy="8752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250447"/>
              <a:gd name="adj5" fmla="val 2078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원형 37">
            <a:extLst>
              <a:ext uri="{FF2B5EF4-FFF2-40B4-BE49-F238E27FC236}">
                <a16:creationId xmlns:a16="http://schemas.microsoft.com/office/drawing/2014/main" id="{810EAB93-9497-8F68-CA83-60D6530C96A7}"/>
              </a:ext>
            </a:extLst>
          </p:cNvPr>
          <p:cNvSpPr/>
          <p:nvPr/>
        </p:nvSpPr>
        <p:spPr>
          <a:xfrm rot="16573034" flipH="1">
            <a:off x="645928" y="2341907"/>
            <a:ext cx="998184" cy="8752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250447"/>
              <a:gd name="adj5" fmla="val 20783"/>
            </a:avLst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2CE98E-815E-A3A0-3BF5-CB06B3FA0F8F}"/>
              </a:ext>
            </a:extLst>
          </p:cNvPr>
          <p:cNvSpPr txBox="1"/>
          <p:nvPr/>
        </p:nvSpPr>
        <p:spPr>
          <a:xfrm>
            <a:off x="159594" y="2014238"/>
            <a:ext cx="1464642" cy="454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FF"/>
                </a:solidFill>
              </a:rPr>
              <a:t>Excel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F7D38A-E898-4CAE-08FC-72E2C518BD16}"/>
              </a:ext>
            </a:extLst>
          </p:cNvPr>
          <p:cNvSpPr txBox="1"/>
          <p:nvPr/>
        </p:nvSpPr>
        <p:spPr>
          <a:xfrm>
            <a:off x="159594" y="5261911"/>
            <a:ext cx="1464642" cy="454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8000"/>
                </a:solidFill>
              </a:rPr>
              <a:t>Revit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545EBE-2561-8E92-1FB6-5289B3063EAB}"/>
              </a:ext>
            </a:extLst>
          </p:cNvPr>
          <p:cNvSpPr txBox="1"/>
          <p:nvPr/>
        </p:nvSpPr>
        <p:spPr>
          <a:xfrm>
            <a:off x="3075550" y="3323055"/>
            <a:ext cx="1713914" cy="454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6600"/>
                </a:solidFill>
              </a:rPr>
              <a:t>Dynamo Script</a:t>
            </a:r>
          </a:p>
        </p:txBody>
      </p:sp>
    </p:spTree>
    <p:extLst>
      <p:ext uri="{BB962C8B-B14F-4D97-AF65-F5344CB8AC3E}">
        <p14:creationId xmlns:p14="http://schemas.microsoft.com/office/powerpoint/2010/main" val="38606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96AC4-320A-49DB-8D08-DD9274C6BA0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0658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87F05-6A81-DE22-61F0-62E8F5520183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41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터파기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터파기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터파기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>
                <a:solidFill>
                  <a:srgbClr val="FF00FF"/>
                </a:solidFill>
              </a:rPr>
              <a:t>터파기 형상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C957E6-8C6F-297B-ED48-C9BD15F8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312048"/>
            <a:ext cx="970280" cy="5162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2FD0A1-FB6C-7665-20B5-436F167348AD}"/>
              </a:ext>
            </a:extLst>
          </p:cNvPr>
          <p:cNvSpPr/>
          <p:nvPr/>
        </p:nvSpPr>
        <p:spPr>
          <a:xfrm>
            <a:off x="3356768" y="1219200"/>
            <a:ext cx="1377157" cy="66675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85ED9-DF6D-A692-732C-6D380A789879}"/>
              </a:ext>
            </a:extLst>
          </p:cNvPr>
          <p:cNvSpPr/>
          <p:nvPr/>
        </p:nvSpPr>
        <p:spPr>
          <a:xfrm>
            <a:off x="3506787" y="1609725"/>
            <a:ext cx="1744662" cy="728663"/>
          </a:xfrm>
          <a:prstGeom prst="rect">
            <a:avLst/>
          </a:prstGeom>
          <a:noFill/>
          <a:ln w="63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12D38-16B9-C8BD-447C-5CA29AB7E636}"/>
              </a:ext>
            </a:extLst>
          </p:cNvPr>
          <p:cNvSpPr txBox="1"/>
          <p:nvPr/>
        </p:nvSpPr>
        <p:spPr>
          <a:xfrm>
            <a:off x="4481512" y="2013651"/>
            <a:ext cx="1290638" cy="400110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FF"/>
                </a:solidFill>
              </a:rPr>
              <a:t>기초별로 다른 기초의 것과 겹치지 않는 유효 터파기 형상 도출구간</a:t>
            </a:r>
            <a:r>
              <a:rPr lang="en-US" altLang="ko-KR" sz="500" dirty="0">
                <a:solidFill>
                  <a:srgbClr val="FF00FF"/>
                </a:solidFill>
              </a:rPr>
              <a:t>.</a:t>
            </a:r>
          </a:p>
          <a:p>
            <a:r>
              <a:rPr lang="ko-KR" altLang="en-US" sz="500" dirty="0">
                <a:solidFill>
                  <a:srgbClr val="FF00FF"/>
                </a:solidFill>
              </a:rPr>
              <a:t>도출한 형상은 객체의 </a:t>
            </a:r>
            <a:r>
              <a:rPr lang="en-US" altLang="ko-KR" sz="500" dirty="0" err="1">
                <a:solidFill>
                  <a:srgbClr val="FF00FF"/>
                </a:solidFill>
              </a:rPr>
              <a:t>ExcaGeo</a:t>
            </a:r>
            <a:r>
              <a:rPr lang="en-US" altLang="ko-KR" sz="500" dirty="0">
                <a:solidFill>
                  <a:srgbClr val="FF00FF"/>
                </a:solidFill>
              </a:rPr>
              <a:t> </a:t>
            </a:r>
            <a:r>
              <a:rPr lang="ko-KR" altLang="en-US" sz="500" dirty="0">
                <a:solidFill>
                  <a:srgbClr val="FF00FF"/>
                </a:solidFill>
              </a:rPr>
              <a:t>항목에 삽입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3BEB0-C601-265B-1F9A-F637F90A14B4}"/>
              </a:ext>
            </a:extLst>
          </p:cNvPr>
          <p:cNvSpPr/>
          <p:nvPr/>
        </p:nvSpPr>
        <p:spPr>
          <a:xfrm>
            <a:off x="300620" y="690217"/>
            <a:ext cx="21876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개별 터파기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Python Script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575F-6BAF-1CBC-035F-FA17769D9201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6297F-9F8F-5498-D5D6-56141AE99945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4900291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4F712-6455-3C44-B3A4-AA272833310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8582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C7BCA-A445-A299-FBE3-C2145204B2BF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30541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7390C-8586-974C-1A3A-E1053A1A148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81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D9178A-861A-C857-432F-DDEE4FD9037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1021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AE472A90-467F-A77B-D71E-C6B7CEE781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7"/>
          <a:stretch/>
        </p:blipFill>
        <p:spPr>
          <a:xfrm>
            <a:off x="301580" y="1676797"/>
            <a:ext cx="9302840" cy="3434632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BAF24EA-1F26-FD3C-5E87-BAFD191C4A59}"/>
              </a:ext>
            </a:extLst>
          </p:cNvPr>
          <p:cNvSpPr/>
          <p:nvPr/>
        </p:nvSpPr>
        <p:spPr>
          <a:xfrm>
            <a:off x="266700" y="1516380"/>
            <a:ext cx="9326880" cy="3710940"/>
          </a:xfrm>
          <a:custGeom>
            <a:avLst/>
            <a:gdLst>
              <a:gd name="connsiteX0" fmla="*/ 0 w 9326880"/>
              <a:gd name="connsiteY0" fmla="*/ 0 h 3710940"/>
              <a:gd name="connsiteX1" fmla="*/ 0 w 9326880"/>
              <a:gd name="connsiteY1" fmla="*/ 3710940 h 3710940"/>
              <a:gd name="connsiteX2" fmla="*/ 7574280 w 9326880"/>
              <a:gd name="connsiteY2" fmla="*/ 3710940 h 3710940"/>
              <a:gd name="connsiteX3" fmla="*/ 7574280 w 9326880"/>
              <a:gd name="connsiteY3" fmla="*/ 2209800 h 3710940"/>
              <a:gd name="connsiteX4" fmla="*/ 9326880 w 9326880"/>
              <a:gd name="connsiteY4" fmla="*/ 2209800 h 3710940"/>
              <a:gd name="connsiteX5" fmla="*/ 9326880 w 9326880"/>
              <a:gd name="connsiteY5" fmla="*/ 0 h 3710940"/>
              <a:gd name="connsiteX6" fmla="*/ 0 w 9326880"/>
              <a:gd name="connsiteY6" fmla="*/ 0 h 371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26880" h="3710940">
                <a:moveTo>
                  <a:pt x="0" y="0"/>
                </a:moveTo>
                <a:lnTo>
                  <a:pt x="0" y="3710940"/>
                </a:lnTo>
                <a:lnTo>
                  <a:pt x="7574280" y="3710940"/>
                </a:lnTo>
                <a:lnTo>
                  <a:pt x="7574280" y="2209800"/>
                </a:lnTo>
                <a:lnTo>
                  <a:pt x="9326880" y="2209800"/>
                </a:lnTo>
                <a:lnTo>
                  <a:pt x="932688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C7CCB-1B7C-745B-4B9A-1AA635DD50BA}"/>
              </a:ext>
            </a:extLst>
          </p:cNvPr>
          <p:cNvSpPr txBox="1"/>
          <p:nvPr/>
        </p:nvSpPr>
        <p:spPr>
          <a:xfrm>
            <a:off x="960120" y="1492131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</a:rPr>
              <a:t>함수 정의 </a:t>
            </a:r>
            <a:r>
              <a:rPr lang="en-US" altLang="ko-KR" sz="1100" dirty="0">
                <a:solidFill>
                  <a:srgbClr val="FF00FF"/>
                </a:solidFill>
              </a:rPr>
              <a:t>Part</a:t>
            </a:r>
            <a:endParaRPr lang="ko-KR" altLang="en-US" sz="1100" dirty="0">
              <a:solidFill>
                <a:srgbClr val="FF00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598AA-D89D-A016-7561-4DB85DA6F2AC}"/>
              </a:ext>
            </a:extLst>
          </p:cNvPr>
          <p:cNvSpPr/>
          <p:nvPr/>
        </p:nvSpPr>
        <p:spPr>
          <a:xfrm>
            <a:off x="7993380" y="3782736"/>
            <a:ext cx="1611040" cy="14445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92876-F2CD-9596-919B-7F640B569821}"/>
              </a:ext>
            </a:extLst>
          </p:cNvPr>
          <p:cNvSpPr txBox="1"/>
          <p:nvPr/>
        </p:nvSpPr>
        <p:spPr>
          <a:xfrm>
            <a:off x="7993380" y="5279264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00FF"/>
                </a:solidFill>
              </a:rPr>
              <a:t>실제 산출 코드 </a:t>
            </a:r>
            <a:r>
              <a:rPr lang="en-US" altLang="ko-KR" sz="1100" dirty="0">
                <a:solidFill>
                  <a:srgbClr val="0000FF"/>
                </a:solidFill>
              </a:rPr>
              <a:t>Part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1F738-3F25-943D-0243-63A7659C4892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24284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35622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35622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2661113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Admin &amp;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D546F-3E54-C2CC-1A21-B9742192DE22}"/>
              </a:ext>
            </a:extLst>
          </p:cNvPr>
          <p:cNvSpPr txBox="1"/>
          <p:nvPr/>
        </p:nvSpPr>
        <p:spPr>
          <a:xfrm>
            <a:off x="2201231" y="859220"/>
            <a:ext cx="5170005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실행환경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Revit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(2023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설치 및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설치 필요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C999-14A5-0208-55A6-C2B7CA0AF1E2}"/>
              </a:ext>
            </a:extLst>
          </p:cNvPr>
          <p:cNvSpPr txBox="1"/>
          <p:nvPr/>
        </p:nvSpPr>
        <p:spPr>
          <a:xfrm>
            <a:off x="3369843" y="5049759"/>
            <a:ext cx="1492268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+ Excel</a:t>
            </a:r>
          </a:p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(Family</a:t>
            </a:r>
            <a:r>
              <a:rPr lang="ko-KR" altLang="en-US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List)</a:t>
            </a:r>
            <a:endParaRPr lang="ko-KR" altLang="en-US" dirty="0">
              <a:solidFill>
                <a:srgbClr val="00B0F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4708B0C-A289-173E-846B-5B8631358CF8}"/>
              </a:ext>
            </a:extLst>
          </p:cNvPr>
          <p:cNvSpPr/>
          <p:nvPr/>
        </p:nvSpPr>
        <p:spPr>
          <a:xfrm flipH="1" flipV="1">
            <a:off x="1417460" y="4353678"/>
            <a:ext cx="1948945" cy="1160764"/>
          </a:xfrm>
          <a:custGeom>
            <a:avLst/>
            <a:gdLst>
              <a:gd name="connsiteX0" fmla="*/ 0 w 1219200"/>
              <a:gd name="connsiteY0" fmla="*/ 0 h 1257300"/>
              <a:gd name="connsiteX1" fmla="*/ 885825 w 1219200"/>
              <a:gd name="connsiteY1" fmla="*/ 447675 h 1257300"/>
              <a:gd name="connsiteX2" fmla="*/ 1219200 w 1219200"/>
              <a:gd name="connsiteY2" fmla="*/ 1257300 h 1257300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5787" h="1324869">
                <a:moveTo>
                  <a:pt x="0" y="0"/>
                </a:moveTo>
                <a:cubicBezTo>
                  <a:pt x="341312" y="119062"/>
                  <a:pt x="682625" y="238125"/>
                  <a:pt x="885825" y="447675"/>
                </a:cubicBezTo>
                <a:cubicBezTo>
                  <a:pt x="1089025" y="657225"/>
                  <a:pt x="1150007" y="1305820"/>
                  <a:pt x="1195787" y="1324869"/>
                </a:cubicBezTo>
              </a:path>
            </a:pathLst>
          </a:custGeom>
          <a:noFill/>
          <a:ln w="50800">
            <a:solidFill>
              <a:srgbClr val="00B0F0"/>
            </a:solidFill>
            <a:prstDash val="sysDash"/>
            <a:tail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304190" y="4735622"/>
            <a:ext cx="179408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35622"/>
            <a:ext cx="71481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028662" y="927039"/>
            <a:ext cx="32897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정보 조합 및 연산 </a:t>
            </a:r>
            <a:r>
              <a:rPr lang="en-US" altLang="ko-KR" sz="1200" b="1" dirty="0"/>
              <a:t>&amp;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          데이터 포맷 재 가공</a:t>
            </a:r>
            <a:endParaRPr lang="en-US" altLang="ko-KR" sz="1200" b="1" dirty="0"/>
          </a:p>
          <a:p>
            <a:r>
              <a:rPr lang="en-US" altLang="ko-KR" sz="1000" b="1" dirty="0"/>
              <a:t>            (by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Dynamo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19700</TotalTime>
  <Words>6237</Words>
  <Application>Microsoft Office PowerPoint</Application>
  <PresentationFormat>A4 용지(210x297mm)</PresentationFormat>
  <Paragraphs>1013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6" baseType="lpstr">
      <vt:lpstr>맑은 고딕</vt:lpstr>
      <vt:lpstr>현대하모니 B</vt:lpstr>
      <vt:lpstr>현대하모니 L</vt:lpstr>
      <vt:lpstr>현대하모니 M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장만규(JANG MAN KYU) 매니저</cp:lastModifiedBy>
  <cp:revision>1181</cp:revision>
  <cp:lastPrinted>2023-04-26T01:28:51Z</cp:lastPrinted>
  <dcterms:created xsi:type="dcterms:W3CDTF">2021-07-27T05:23:17Z</dcterms:created>
  <dcterms:modified xsi:type="dcterms:W3CDTF">2023-11-21T08:59:41Z</dcterms:modified>
</cp:coreProperties>
</file>